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71" r:id="rId2"/>
    <p:sldId id="272" r:id="rId3"/>
    <p:sldId id="273" r:id="rId4"/>
    <p:sldId id="281" r:id="rId5"/>
    <p:sldId id="292" r:id="rId6"/>
    <p:sldId id="293" r:id="rId7"/>
    <p:sldId id="294" r:id="rId8"/>
    <p:sldId id="295" r:id="rId9"/>
    <p:sldId id="296" r:id="rId10"/>
    <p:sldId id="298" r:id="rId11"/>
    <p:sldId id="297" r:id="rId12"/>
    <p:sldId id="299" r:id="rId13"/>
    <p:sldId id="300" r:id="rId14"/>
    <p:sldId id="301" r:id="rId15"/>
    <p:sldId id="302" r:id="rId16"/>
    <p:sldId id="303" r:id="rId17"/>
    <p:sldId id="304" r:id="rId18"/>
    <p:sldId id="306" r:id="rId19"/>
    <p:sldId id="307" r:id="rId20"/>
    <p:sldId id="308" r:id="rId21"/>
    <p:sldId id="309" r:id="rId22"/>
    <p:sldId id="310" r:id="rId23"/>
    <p:sldId id="312" r:id="rId24"/>
    <p:sldId id="313" r:id="rId25"/>
    <p:sldId id="315" r:id="rId26"/>
    <p:sldId id="316" r:id="rId27"/>
    <p:sldId id="317" r:id="rId28"/>
    <p:sldId id="318" r:id="rId29"/>
    <p:sldId id="319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8EA0"/>
    <a:srgbClr val="6C899B"/>
    <a:srgbClr val="F3F9FB"/>
    <a:srgbClr val="F9FCFD"/>
    <a:srgbClr val="23B0C3"/>
    <a:srgbClr val="146772"/>
    <a:srgbClr val="95E2EC"/>
    <a:srgbClr val="D0C6E9"/>
    <a:srgbClr val="FAD6DD"/>
    <a:srgbClr val="FFF9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68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420" y="10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1-04T00:06:24.232" idx="3">
    <p:pos x="7400" y="187"/>
    <p:text>헷갈려서 지피티한테 물어봤을때는 정렬 자체가 가공된 표현식을 사용하는게 아닌 이상 Sort Area에는 정렬 기준값과 rowid만 저장된다는데 뭐가 맞는지 모르겠음~~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D34857-8E05-4E99-B186-CC9BDA9D3BDC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B04986-570B-4AB9-8A03-F95991B8E1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308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/>
          <p:nvPr/>
        </p:nvSpPr>
        <p:spPr>
          <a:xfrm>
            <a:off x="465221" y="1398528"/>
            <a:ext cx="4591321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spc="-150" dirty="0">
                <a:solidFill>
                  <a:schemeClr val="bg1"/>
                </a:solidFill>
              </a:rPr>
              <a:t>7</a:t>
            </a:r>
            <a:r>
              <a:rPr lang="ko-KR" altLang="en-US" sz="6000" spc="-150" dirty="0" smtClean="0">
                <a:solidFill>
                  <a:schemeClr val="bg1"/>
                </a:solidFill>
              </a:rPr>
              <a:t>주차 </a:t>
            </a:r>
            <a:r>
              <a:rPr lang="ko-KR" altLang="en-US" sz="6000" spc="-150" dirty="0" smtClean="0">
                <a:solidFill>
                  <a:schemeClr val="bg1"/>
                </a:solidFill>
              </a:rPr>
              <a:t>스터디</a:t>
            </a:r>
            <a:endParaRPr lang="en-US" altLang="ko-KR" sz="5400" spc="-150" dirty="0" smtClean="0">
              <a:solidFill>
                <a:schemeClr val="bg1"/>
              </a:solidFill>
            </a:endParaRPr>
          </a:p>
          <a:p>
            <a:r>
              <a:rPr lang="en-US" altLang="ko-KR" sz="3200" spc="-150" dirty="0" smtClean="0">
                <a:solidFill>
                  <a:schemeClr val="bg1"/>
                </a:solidFill>
              </a:rPr>
              <a:t>5</a:t>
            </a:r>
            <a:r>
              <a:rPr lang="ko-KR" altLang="en-US" sz="3200" spc="-150" dirty="0" smtClean="0">
                <a:solidFill>
                  <a:schemeClr val="bg1"/>
                </a:solidFill>
              </a:rPr>
              <a:t>장</a:t>
            </a:r>
            <a:r>
              <a:rPr lang="en-US" altLang="ko-KR" sz="3200" spc="-150" dirty="0">
                <a:solidFill>
                  <a:schemeClr val="bg1"/>
                </a:solidFill>
              </a:rPr>
              <a:t> </a:t>
            </a:r>
            <a:r>
              <a:rPr lang="ko-KR" altLang="en-US" sz="3200" spc="-150" dirty="0" smtClean="0">
                <a:solidFill>
                  <a:schemeClr val="bg1"/>
                </a:solidFill>
              </a:rPr>
              <a:t>소트 튜닝</a:t>
            </a:r>
            <a:endParaRPr lang="ko-KR" altLang="en-US" sz="3200" spc="-150" dirty="0">
              <a:solidFill>
                <a:schemeClr val="bg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3620361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62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3265716" y="872277"/>
            <a:ext cx="11605009" cy="4483771"/>
            <a:chOff x="6774353" y="310803"/>
            <a:chExt cx="7971771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3435003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99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5.2</a:t>
              </a:r>
              <a:endParaRPr kumimoji="0" lang="ko-KR" altLang="en-US" sz="19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774353" y="3350782"/>
              <a:ext cx="797177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4800" b="1" spc="-300" dirty="0">
                  <a:solidFill>
                    <a:prstClr val="white"/>
                  </a:solidFill>
                  <a:latin typeface="맑은 고딕" panose="020B0503020000020004" pitchFamily="50" charset="-127"/>
                </a:rPr>
                <a:t>소트가 발생하지 않도록 </a:t>
              </a:r>
              <a:r>
                <a:rPr lang="en-US" altLang="ko-KR" sz="4800" b="1" spc="-300" dirty="0">
                  <a:solidFill>
                    <a:prstClr val="white"/>
                  </a:solidFill>
                  <a:latin typeface="맑은 고딕" panose="020B0503020000020004" pitchFamily="50" charset="-127"/>
                </a:rPr>
                <a:t>SQL </a:t>
              </a:r>
              <a:r>
                <a:rPr lang="ko-KR" altLang="en-US" sz="4800" b="1" spc="-300" dirty="0">
                  <a:solidFill>
                    <a:prstClr val="white"/>
                  </a:solidFill>
                  <a:latin typeface="맑은 고딕" panose="020B0503020000020004" pitchFamily="50" charset="-127"/>
                </a:rPr>
                <a:t>작성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6128028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6128028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183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87920" y="272716"/>
            <a:ext cx="829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accent1"/>
                </a:solidFill>
              </a:rPr>
              <a:t>5.2.1</a:t>
            </a:r>
            <a:endParaRPr lang="ko-KR" altLang="en-US" sz="24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19510" y="272716"/>
            <a:ext cx="2717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smtClean="0">
                <a:solidFill>
                  <a:schemeClr val="accent1"/>
                </a:solidFill>
              </a:rPr>
              <a:t>Union vs Union All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15371" y="1253441"/>
            <a:ext cx="8098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C00000"/>
                </a:solidFill>
              </a:rPr>
              <a:t>Union</a:t>
            </a:r>
            <a:r>
              <a:rPr lang="en-US" altLang="ko-KR" sz="2000" dirty="0" smtClean="0"/>
              <a:t> : </a:t>
            </a:r>
            <a:r>
              <a:rPr lang="ko-KR" altLang="en-US" sz="2000" dirty="0"/>
              <a:t>두 집합 간 중복 제거를 위해 </a:t>
            </a:r>
            <a:r>
              <a:rPr lang="ko-KR" altLang="en-US" sz="2000" dirty="0">
                <a:solidFill>
                  <a:srgbClr val="C00000"/>
                </a:solidFill>
              </a:rPr>
              <a:t>소트 작업을 수행</a:t>
            </a:r>
            <a:r>
              <a:rPr lang="ko-KR" altLang="en-US" sz="2000" dirty="0"/>
              <a:t> </a:t>
            </a:r>
            <a:r>
              <a:rPr lang="en-US" altLang="ko-KR" sz="2000" dirty="0"/>
              <a:t>(Sort Unique</a:t>
            </a:r>
            <a:r>
              <a:rPr lang="en-US" altLang="ko-KR" sz="2000" dirty="0" smtClean="0"/>
              <a:t>)</a:t>
            </a:r>
            <a:endParaRPr lang="en-US" altLang="ko-KR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515371" y="1897043"/>
            <a:ext cx="8191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C00000"/>
                </a:solidFill>
              </a:rPr>
              <a:t>Union All </a:t>
            </a:r>
            <a:r>
              <a:rPr lang="en-US" altLang="ko-KR" sz="2000" dirty="0" smtClean="0"/>
              <a:t>: </a:t>
            </a:r>
            <a:r>
              <a:rPr lang="ko-KR" altLang="en-US" sz="2000" dirty="0"/>
              <a:t>단순 </a:t>
            </a:r>
            <a:r>
              <a:rPr lang="ko-KR" altLang="en-US" sz="2000" dirty="0" err="1"/>
              <a:t>결합작업만</a:t>
            </a:r>
            <a:r>
              <a:rPr lang="ko-KR" altLang="en-US" sz="2000" dirty="0"/>
              <a:t> 이루어지므로 </a:t>
            </a:r>
            <a:r>
              <a:rPr lang="ko-KR" altLang="en-US" sz="2000" dirty="0">
                <a:solidFill>
                  <a:srgbClr val="C00000"/>
                </a:solidFill>
              </a:rPr>
              <a:t>소트 작업을 수행하지 </a:t>
            </a:r>
            <a:r>
              <a:rPr lang="ko-KR" altLang="en-US" sz="2000" dirty="0" smtClean="0">
                <a:solidFill>
                  <a:srgbClr val="C00000"/>
                </a:solidFill>
              </a:rPr>
              <a:t>않음</a:t>
            </a:r>
            <a:endParaRPr lang="en-US" altLang="ko-KR" sz="2000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5250" y="2519244"/>
            <a:ext cx="11302922" cy="969496"/>
          </a:xfrm>
          <a:prstGeom prst="rect">
            <a:avLst/>
          </a:prstGeom>
          <a:solidFill>
            <a:schemeClr val="accent6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/>
              <a:t>-&gt; </a:t>
            </a:r>
            <a:r>
              <a:rPr lang="ko-KR" altLang="en-US" sz="2000" dirty="0" smtClean="0"/>
              <a:t>소트가 발생하지 않도록 </a:t>
            </a:r>
            <a:r>
              <a:rPr lang="en-US" altLang="ko-KR" sz="2000" dirty="0" smtClean="0">
                <a:solidFill>
                  <a:srgbClr val="C00000"/>
                </a:solidFill>
              </a:rPr>
              <a:t>Union All</a:t>
            </a:r>
            <a:r>
              <a:rPr lang="ko-KR" altLang="en-US" sz="2000" dirty="0" smtClean="0">
                <a:solidFill>
                  <a:srgbClr val="C00000"/>
                </a:solidFill>
              </a:rPr>
              <a:t>을 사용하는 것을 권장</a:t>
            </a:r>
            <a:r>
              <a:rPr lang="en-US" altLang="ko-KR" sz="2000" dirty="0" smtClean="0">
                <a:solidFill>
                  <a:srgbClr val="C00000"/>
                </a:solidFill>
              </a:rPr>
              <a:t/>
            </a:r>
            <a:br>
              <a:rPr lang="en-US" altLang="ko-KR" sz="2000" dirty="0" smtClean="0">
                <a:solidFill>
                  <a:srgbClr val="C00000"/>
                </a:solidFill>
              </a:rPr>
            </a:b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결과 집합이 달라질 수 있으므로 이를 방지하기 위해 데이터 모델에 대한 이해가 </a:t>
            </a:r>
            <a:r>
              <a:rPr lang="ko-KR" altLang="en-US" dirty="0" smtClean="0"/>
              <a:t>필요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56795" y="3836199"/>
            <a:ext cx="3008901" cy="1815882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SELECT </a:t>
            </a:r>
            <a:r>
              <a:rPr lang="ko-KR" altLang="en-US" sz="1600" dirty="0" err="1"/>
              <a:t>결제번호</a:t>
            </a:r>
            <a:r>
              <a:rPr lang="en-US" altLang="ko-KR" sz="1600" dirty="0"/>
              <a:t>, </a:t>
            </a:r>
            <a:r>
              <a:rPr lang="ko-KR" altLang="en-US" sz="1600" dirty="0"/>
              <a:t>주문번호 </a:t>
            </a:r>
            <a:r>
              <a:rPr lang="en-US" altLang="ko-KR" sz="1600" dirty="0"/>
              <a:t>…</a:t>
            </a:r>
          </a:p>
          <a:p>
            <a:r>
              <a:rPr lang="en-US" altLang="ko-KR" sz="1600" dirty="0"/>
              <a:t>FROM </a:t>
            </a:r>
            <a:r>
              <a:rPr lang="ko-KR" altLang="en-US" sz="1600" dirty="0"/>
              <a:t>결제</a:t>
            </a:r>
          </a:p>
          <a:p>
            <a:r>
              <a:rPr lang="en-US" altLang="ko-KR" sz="1600" dirty="0"/>
              <a:t>WHERE </a:t>
            </a:r>
            <a:r>
              <a:rPr lang="ko-KR" altLang="en-US" sz="1600" dirty="0"/>
              <a:t>결제수단코드 </a:t>
            </a:r>
            <a:r>
              <a:rPr lang="en-US" altLang="ko-KR" sz="1600" dirty="0"/>
              <a:t>= ‘W’</a:t>
            </a:r>
          </a:p>
          <a:p>
            <a:r>
              <a:rPr lang="en-US" altLang="ko-KR" sz="1600" dirty="0"/>
              <a:t>UNION</a:t>
            </a:r>
          </a:p>
          <a:p>
            <a:r>
              <a:rPr lang="en-US" altLang="ko-KR" sz="1600" dirty="0"/>
              <a:t>SELECT </a:t>
            </a:r>
            <a:r>
              <a:rPr lang="ko-KR" altLang="en-US" sz="1600" dirty="0" err="1"/>
              <a:t>결제번호</a:t>
            </a:r>
            <a:r>
              <a:rPr lang="en-US" altLang="ko-KR" sz="1600" dirty="0"/>
              <a:t>, </a:t>
            </a:r>
            <a:r>
              <a:rPr lang="ko-KR" altLang="en-US" sz="1600" dirty="0"/>
              <a:t>주문번호 </a:t>
            </a:r>
            <a:r>
              <a:rPr lang="en-US" altLang="ko-KR" sz="1600" dirty="0"/>
              <a:t>…</a:t>
            </a:r>
          </a:p>
          <a:p>
            <a:r>
              <a:rPr lang="en-US" altLang="ko-KR" sz="1600" dirty="0"/>
              <a:t>FROM </a:t>
            </a:r>
            <a:r>
              <a:rPr lang="ko-KR" altLang="en-US" sz="1600" dirty="0"/>
              <a:t>결제</a:t>
            </a:r>
          </a:p>
          <a:p>
            <a:r>
              <a:rPr lang="en-US" altLang="ko-KR" sz="1600" dirty="0"/>
              <a:t>WHERE </a:t>
            </a:r>
            <a:r>
              <a:rPr lang="ko-KR" altLang="en-US" sz="1600" dirty="0"/>
              <a:t>결제수단코드 </a:t>
            </a:r>
            <a:r>
              <a:rPr lang="en-US" altLang="ko-KR" sz="1600" dirty="0"/>
              <a:t>= ‘C’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6796" y="5934429"/>
            <a:ext cx="3008900" cy="338554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-&gt; </a:t>
            </a:r>
            <a:r>
              <a:rPr lang="ko-KR" altLang="en-US" sz="1600" dirty="0" smtClean="0">
                <a:solidFill>
                  <a:srgbClr val="C00000"/>
                </a:solidFill>
              </a:rPr>
              <a:t>각기 다른 조건으로 중복</a:t>
            </a:r>
            <a:r>
              <a:rPr lang="en-US" altLang="ko-KR" sz="1600" dirty="0" smtClean="0">
                <a:solidFill>
                  <a:srgbClr val="C00000"/>
                </a:solidFill>
              </a:rPr>
              <a:t> </a:t>
            </a:r>
            <a:r>
              <a:rPr lang="en-US" altLang="ko-KR" sz="1600" dirty="0">
                <a:solidFill>
                  <a:srgbClr val="C00000"/>
                </a:solidFill>
              </a:rPr>
              <a:t>X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92285" y="3819933"/>
            <a:ext cx="3165649" cy="1815882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SELECT </a:t>
            </a:r>
            <a:r>
              <a:rPr lang="ko-KR" altLang="en-US" sz="1600" dirty="0" err="1"/>
              <a:t>결제번호</a:t>
            </a:r>
            <a:r>
              <a:rPr lang="en-US" altLang="ko-KR" sz="1600" dirty="0"/>
              <a:t>, </a:t>
            </a:r>
            <a:r>
              <a:rPr lang="ko-KR" altLang="en-US" sz="1600" dirty="0"/>
              <a:t>주문번호 </a:t>
            </a:r>
            <a:r>
              <a:rPr lang="en-US" altLang="ko-KR" sz="1600" dirty="0"/>
              <a:t>…</a:t>
            </a:r>
          </a:p>
          <a:p>
            <a:r>
              <a:rPr lang="en-US" altLang="ko-KR" sz="1600" dirty="0"/>
              <a:t>FROM </a:t>
            </a:r>
            <a:r>
              <a:rPr lang="ko-KR" altLang="en-US" sz="1600" dirty="0"/>
              <a:t>결제</a:t>
            </a:r>
          </a:p>
          <a:p>
            <a:r>
              <a:rPr lang="en-US" altLang="ko-KR" sz="1600" dirty="0"/>
              <a:t>WHERE </a:t>
            </a:r>
            <a:r>
              <a:rPr lang="ko-KR" altLang="en-US" sz="1600" dirty="0"/>
              <a:t>주문일 </a:t>
            </a:r>
            <a:r>
              <a:rPr lang="en-US" altLang="ko-KR" sz="1600" dirty="0"/>
              <a:t>= ‘20251031’</a:t>
            </a:r>
          </a:p>
          <a:p>
            <a:r>
              <a:rPr lang="en-US" altLang="ko-KR" sz="1600" dirty="0"/>
              <a:t>UNION</a:t>
            </a:r>
          </a:p>
          <a:p>
            <a:r>
              <a:rPr lang="en-US" altLang="ko-KR" sz="1600" dirty="0"/>
              <a:t>SELECT </a:t>
            </a:r>
            <a:r>
              <a:rPr lang="ko-KR" altLang="en-US" sz="1600" dirty="0" err="1"/>
              <a:t>결제번호</a:t>
            </a:r>
            <a:r>
              <a:rPr lang="en-US" altLang="ko-KR" sz="1600" dirty="0"/>
              <a:t>, </a:t>
            </a:r>
            <a:r>
              <a:rPr lang="ko-KR" altLang="en-US" sz="1600" dirty="0"/>
              <a:t>주문번호 </a:t>
            </a:r>
            <a:r>
              <a:rPr lang="en-US" altLang="ko-KR" sz="1600" dirty="0"/>
              <a:t>…</a:t>
            </a:r>
          </a:p>
          <a:p>
            <a:r>
              <a:rPr lang="en-US" altLang="ko-KR" sz="1600" dirty="0"/>
              <a:t>FROM </a:t>
            </a:r>
            <a:r>
              <a:rPr lang="ko-KR" altLang="en-US" sz="1600" dirty="0"/>
              <a:t>결제</a:t>
            </a:r>
          </a:p>
          <a:p>
            <a:r>
              <a:rPr lang="en-US" altLang="ko-KR" sz="1600" dirty="0"/>
              <a:t>WHERE </a:t>
            </a:r>
            <a:r>
              <a:rPr lang="ko-KR" altLang="en-US" sz="1600" dirty="0"/>
              <a:t>결제일 </a:t>
            </a:r>
            <a:r>
              <a:rPr lang="en-US" altLang="ko-KR" sz="1600" dirty="0"/>
              <a:t>= ‘20251031’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92285" y="5934429"/>
            <a:ext cx="6857887" cy="584775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-&gt; </a:t>
            </a:r>
            <a:r>
              <a:rPr lang="ko-KR" altLang="en-US" sz="1600" dirty="0" smtClean="0">
                <a:solidFill>
                  <a:srgbClr val="C00000"/>
                </a:solidFill>
              </a:rPr>
              <a:t>각 조건이 상호배타적이지 않으므로 중복 가능성이 있음</a:t>
            </a:r>
            <a:endParaRPr lang="en-US" altLang="ko-KR" sz="1600" dirty="0" smtClean="0">
              <a:solidFill>
                <a:srgbClr val="C00000"/>
              </a:solidFill>
            </a:endParaRPr>
          </a:p>
          <a:p>
            <a:r>
              <a:rPr lang="en-US" altLang="ko-KR" sz="1600" dirty="0">
                <a:solidFill>
                  <a:srgbClr val="C00000"/>
                </a:solidFill>
              </a:rPr>
              <a:t> </a:t>
            </a:r>
            <a:r>
              <a:rPr lang="en-US" altLang="ko-KR" sz="1600" dirty="0" smtClean="0">
                <a:solidFill>
                  <a:srgbClr val="C00000"/>
                </a:solidFill>
              </a:rPr>
              <a:t>   Union All</a:t>
            </a:r>
            <a:r>
              <a:rPr lang="ko-KR" altLang="en-US" sz="1600" dirty="0" smtClean="0">
                <a:solidFill>
                  <a:srgbClr val="C00000"/>
                </a:solidFill>
              </a:rPr>
              <a:t>을 사용하기 위해서는 각 집합이 중복되지 않도록 조건 추가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84523" y="3784829"/>
            <a:ext cx="3165649" cy="2062103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SELECT </a:t>
            </a:r>
            <a:r>
              <a:rPr lang="ko-KR" altLang="en-US" sz="1600" dirty="0" err="1"/>
              <a:t>결제번호</a:t>
            </a:r>
            <a:r>
              <a:rPr lang="en-US" altLang="ko-KR" sz="1600" dirty="0"/>
              <a:t>, </a:t>
            </a:r>
            <a:r>
              <a:rPr lang="ko-KR" altLang="en-US" sz="1600" dirty="0"/>
              <a:t>주문번호 </a:t>
            </a:r>
            <a:r>
              <a:rPr lang="en-US" altLang="ko-KR" sz="1600" dirty="0"/>
              <a:t>…</a:t>
            </a:r>
          </a:p>
          <a:p>
            <a:r>
              <a:rPr lang="en-US" altLang="ko-KR" sz="1600" dirty="0"/>
              <a:t>FROM </a:t>
            </a:r>
            <a:r>
              <a:rPr lang="ko-KR" altLang="en-US" sz="1600" dirty="0"/>
              <a:t>결제</a:t>
            </a:r>
          </a:p>
          <a:p>
            <a:r>
              <a:rPr lang="en-US" altLang="ko-KR" sz="1600" dirty="0"/>
              <a:t>WHERE </a:t>
            </a:r>
            <a:r>
              <a:rPr lang="ko-KR" altLang="en-US" sz="1600" dirty="0"/>
              <a:t>주문일 </a:t>
            </a:r>
            <a:r>
              <a:rPr lang="en-US" altLang="ko-KR" sz="1600" dirty="0"/>
              <a:t>= ‘20251031’</a:t>
            </a:r>
          </a:p>
          <a:p>
            <a:r>
              <a:rPr lang="en-US" altLang="ko-KR" sz="1600" dirty="0"/>
              <a:t>UNION</a:t>
            </a:r>
          </a:p>
          <a:p>
            <a:r>
              <a:rPr lang="en-US" altLang="ko-KR" sz="1600" dirty="0"/>
              <a:t>SELECT </a:t>
            </a:r>
            <a:r>
              <a:rPr lang="ko-KR" altLang="en-US" sz="1600" dirty="0" err="1"/>
              <a:t>결제번호</a:t>
            </a:r>
            <a:r>
              <a:rPr lang="en-US" altLang="ko-KR" sz="1600" dirty="0"/>
              <a:t>, </a:t>
            </a:r>
            <a:r>
              <a:rPr lang="ko-KR" altLang="en-US" sz="1600" dirty="0"/>
              <a:t>주문번호 </a:t>
            </a:r>
            <a:r>
              <a:rPr lang="en-US" altLang="ko-KR" sz="1600" dirty="0"/>
              <a:t>…</a:t>
            </a:r>
          </a:p>
          <a:p>
            <a:r>
              <a:rPr lang="en-US" altLang="ko-KR" sz="1600" dirty="0"/>
              <a:t>FROM </a:t>
            </a:r>
            <a:r>
              <a:rPr lang="ko-KR" altLang="en-US" sz="1600" dirty="0"/>
              <a:t>결제</a:t>
            </a:r>
          </a:p>
          <a:p>
            <a:r>
              <a:rPr lang="en-US" altLang="ko-KR" sz="1600" dirty="0"/>
              <a:t>WHERE </a:t>
            </a:r>
            <a:r>
              <a:rPr lang="ko-KR" altLang="en-US" sz="1600" dirty="0"/>
              <a:t>결제일 </a:t>
            </a:r>
            <a:r>
              <a:rPr lang="en-US" altLang="ko-KR" sz="1600" dirty="0"/>
              <a:t>= ‘20251031’</a:t>
            </a:r>
          </a:p>
          <a:p>
            <a:r>
              <a:rPr lang="en-US" altLang="ko-KR" sz="1600" dirty="0">
                <a:solidFill>
                  <a:srgbClr val="C00000"/>
                </a:solidFill>
              </a:rPr>
              <a:t> AND </a:t>
            </a:r>
            <a:r>
              <a:rPr lang="ko-KR" altLang="en-US" sz="1600" dirty="0">
                <a:solidFill>
                  <a:srgbClr val="C00000"/>
                </a:solidFill>
              </a:rPr>
              <a:t>주문일 </a:t>
            </a:r>
            <a:r>
              <a:rPr lang="en-US" altLang="ko-KR" sz="1600" dirty="0">
                <a:solidFill>
                  <a:srgbClr val="C00000"/>
                </a:solidFill>
              </a:rPr>
              <a:t>&lt;&gt; ‘20251031’</a:t>
            </a:r>
          </a:p>
        </p:txBody>
      </p:sp>
    </p:spTree>
    <p:extLst>
      <p:ext uri="{BB962C8B-B14F-4D97-AF65-F5344CB8AC3E}">
        <p14:creationId xmlns:p14="http://schemas.microsoft.com/office/powerpoint/2010/main" val="94167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87920" y="272716"/>
            <a:ext cx="829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accent1"/>
                </a:solidFill>
              </a:rPr>
              <a:t>5.2.2</a:t>
            </a:r>
            <a:endParaRPr lang="ko-KR" altLang="en-US" sz="24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19510" y="272716"/>
            <a:ext cx="1636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smtClean="0">
                <a:solidFill>
                  <a:schemeClr val="accent1"/>
                </a:solidFill>
              </a:rPr>
              <a:t>Exists </a:t>
            </a:r>
            <a:r>
              <a:rPr lang="ko-KR" altLang="en-US" sz="2800" b="1" spc="-300" dirty="0" smtClean="0">
                <a:solidFill>
                  <a:schemeClr val="accent1"/>
                </a:solidFill>
              </a:rPr>
              <a:t>활용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6685" y="1021213"/>
            <a:ext cx="10281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중복 레코드 삭제를 위해 </a:t>
            </a:r>
            <a:r>
              <a:rPr lang="en-US" altLang="ko-KR" dirty="0" smtClean="0"/>
              <a:t>Distinct </a:t>
            </a:r>
            <a:r>
              <a:rPr lang="ko-KR" altLang="en-US" dirty="0" smtClean="0"/>
              <a:t>연산자를 사용하는 경우</a:t>
            </a:r>
            <a:endParaRPr lang="en-US" altLang="ko-KR" dirty="0" smtClean="0"/>
          </a:p>
          <a:p>
            <a:r>
              <a:rPr lang="ko-KR" altLang="en-US" dirty="0" smtClean="0"/>
              <a:t>조건에 해당하는 모든 데이터를 읽어서 중복을 제거하므로 많은 </a:t>
            </a:r>
            <a:r>
              <a:rPr lang="en-US" altLang="ko-KR" dirty="0" smtClean="0"/>
              <a:t>I/O</a:t>
            </a:r>
            <a:r>
              <a:rPr lang="ko-KR" altLang="en-US" dirty="0" smtClean="0"/>
              <a:t>가 발생 </a:t>
            </a:r>
            <a:r>
              <a:rPr lang="en-US" altLang="ko-KR" dirty="0" smtClean="0"/>
              <a:t>+ </a:t>
            </a:r>
            <a:r>
              <a:rPr lang="ko-KR" altLang="en-US" dirty="0" err="1" smtClean="0"/>
              <a:t>부분범위</a:t>
            </a:r>
            <a:r>
              <a:rPr lang="ko-KR" altLang="en-US" dirty="0" smtClean="0"/>
              <a:t> 처리 불가</a:t>
            </a:r>
            <a:endParaRPr lang="en-US" altLang="ko-KR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372585" y="2405630"/>
            <a:ext cx="5476674" cy="156966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SELECT DISTINCT p.</a:t>
            </a:r>
            <a:r>
              <a:rPr lang="ko-KR" altLang="en-US" sz="1600" dirty="0" err="1"/>
              <a:t>상품번호</a:t>
            </a:r>
            <a:r>
              <a:rPr lang="en-US" altLang="ko-KR" sz="1600" dirty="0"/>
              <a:t>, p.</a:t>
            </a:r>
            <a:r>
              <a:rPr lang="ko-KR" altLang="en-US" sz="1600" dirty="0"/>
              <a:t>상품명</a:t>
            </a:r>
          </a:p>
          <a:p>
            <a:r>
              <a:rPr lang="en-US" altLang="ko-KR" sz="1600" dirty="0"/>
              <a:t>FROM </a:t>
            </a:r>
            <a:r>
              <a:rPr lang="ko-KR" altLang="en-US" sz="1600" dirty="0"/>
              <a:t>상품 </a:t>
            </a:r>
            <a:r>
              <a:rPr lang="en-US" altLang="ko-KR" sz="1600" dirty="0"/>
              <a:t>p, </a:t>
            </a:r>
            <a:r>
              <a:rPr lang="ko-KR" altLang="en-US" sz="1600" dirty="0"/>
              <a:t>계약 </a:t>
            </a:r>
            <a:r>
              <a:rPr lang="en-US" altLang="ko-KR" sz="1600" dirty="0"/>
              <a:t>c</a:t>
            </a:r>
          </a:p>
          <a:p>
            <a:r>
              <a:rPr lang="en-US" altLang="ko-KR" sz="1600" dirty="0"/>
              <a:t>WHERE p.</a:t>
            </a:r>
            <a:r>
              <a:rPr lang="ko-KR" altLang="en-US" sz="1600" dirty="0"/>
              <a:t>상품유형코드 </a:t>
            </a:r>
            <a:r>
              <a:rPr lang="en-US" altLang="ko-KR" sz="1600" dirty="0"/>
              <a:t>= :</a:t>
            </a:r>
            <a:r>
              <a:rPr lang="en-US" altLang="ko-KR" sz="1600" dirty="0" err="1"/>
              <a:t>pclscd</a:t>
            </a:r>
            <a:endParaRPr lang="en-US" altLang="ko-KR" sz="1600" dirty="0"/>
          </a:p>
          <a:p>
            <a:r>
              <a:rPr lang="en-US" altLang="ko-KR" sz="1600" dirty="0"/>
              <a:t>  AND c.</a:t>
            </a:r>
            <a:r>
              <a:rPr lang="ko-KR" altLang="en-US" sz="1600" dirty="0" err="1"/>
              <a:t>상품번호</a:t>
            </a:r>
            <a:r>
              <a:rPr lang="ko-KR" altLang="en-US" sz="1600" dirty="0"/>
              <a:t> </a:t>
            </a:r>
            <a:r>
              <a:rPr lang="en-US" altLang="ko-KR" sz="1600" dirty="0"/>
              <a:t>= p.</a:t>
            </a:r>
            <a:r>
              <a:rPr lang="ko-KR" altLang="en-US" sz="1600" dirty="0" err="1"/>
              <a:t>상품번호</a:t>
            </a:r>
            <a:endParaRPr lang="ko-KR" altLang="en-US" sz="1600" dirty="0"/>
          </a:p>
          <a:p>
            <a:r>
              <a:rPr lang="ko-KR" altLang="en-US" sz="1600" dirty="0"/>
              <a:t>  </a:t>
            </a:r>
            <a:r>
              <a:rPr lang="en-US" altLang="ko-KR" sz="1600" dirty="0"/>
              <a:t>AND c.</a:t>
            </a:r>
            <a:r>
              <a:rPr lang="ko-KR" altLang="en-US" sz="1600" dirty="0" err="1"/>
              <a:t>계약일자</a:t>
            </a:r>
            <a:r>
              <a:rPr lang="ko-KR" altLang="en-US" sz="1600" dirty="0"/>
              <a:t> </a:t>
            </a:r>
            <a:r>
              <a:rPr lang="en-US" altLang="ko-KR" sz="1600" dirty="0"/>
              <a:t>BETWEEN :dt1 AND :dt2</a:t>
            </a:r>
          </a:p>
          <a:p>
            <a:r>
              <a:rPr lang="en-US" altLang="ko-KR" sz="1600" dirty="0"/>
              <a:t>  AND c.</a:t>
            </a:r>
            <a:r>
              <a:rPr lang="ko-KR" altLang="en-US" sz="1600" dirty="0"/>
              <a:t>계약구분코드 </a:t>
            </a:r>
            <a:r>
              <a:rPr lang="en-US" altLang="ko-KR" sz="1600" dirty="0"/>
              <a:t>= :</a:t>
            </a:r>
            <a:r>
              <a:rPr lang="en-US" altLang="ko-KR" sz="1600" dirty="0" err="1"/>
              <a:t>ctpcd</a:t>
            </a:r>
            <a:endParaRPr lang="en-US" altLang="ko-KR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5820232" y="2581459"/>
            <a:ext cx="62023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/>
              <a:t>계약</a:t>
            </a:r>
            <a:r>
              <a:rPr lang="en-US" altLang="ko-KR" sz="1600" dirty="0" smtClean="0"/>
              <a:t>_X2 </a:t>
            </a:r>
            <a:r>
              <a:rPr lang="ko-KR" altLang="en-US" sz="1600" dirty="0" smtClean="0"/>
              <a:t>인덱스 구성이 </a:t>
            </a:r>
            <a:r>
              <a:rPr lang="en-US" altLang="ko-KR" sz="1600" dirty="0" smtClean="0"/>
              <a:t>[</a:t>
            </a:r>
            <a:r>
              <a:rPr lang="ko-KR" altLang="en-US" sz="1600" dirty="0" err="1" smtClean="0"/>
              <a:t>상품번호</a:t>
            </a:r>
            <a:r>
              <a:rPr lang="en-US" altLang="ko-KR" sz="1600" dirty="0" smtClean="0"/>
              <a:t>+</a:t>
            </a:r>
            <a:r>
              <a:rPr lang="ko-KR" altLang="en-US" sz="1600" dirty="0" err="1" smtClean="0"/>
              <a:t>계약일자</a:t>
            </a:r>
            <a:r>
              <a:rPr lang="en-US" altLang="ko-KR" sz="1600" dirty="0" smtClean="0"/>
              <a:t>] </a:t>
            </a:r>
            <a:r>
              <a:rPr lang="ko-KR" altLang="en-US" sz="1600" dirty="0" smtClean="0"/>
              <a:t>일 때</a:t>
            </a:r>
            <a:r>
              <a:rPr lang="en-US" altLang="ko-KR" sz="1600" dirty="0" smtClean="0"/>
              <a:t>,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 smtClean="0"/>
              <a:t>상품유형코드 </a:t>
            </a:r>
            <a:r>
              <a:rPr lang="ko-KR" altLang="en-US" sz="1600" dirty="0" err="1" smtClean="0"/>
              <a:t>조건절에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해당사는</a:t>
            </a:r>
            <a:r>
              <a:rPr lang="ko-KR" altLang="en-US" sz="1600" dirty="0" smtClean="0"/>
              <a:t> 상품에 대해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err="1" smtClean="0"/>
              <a:t>계약일자</a:t>
            </a:r>
            <a:r>
              <a:rPr lang="ko-KR" altLang="en-US" sz="1600" dirty="0" smtClean="0"/>
              <a:t> 조건 기간에 발생한 계약 데이터를 모두 읽어야 함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 smtClean="0"/>
              <a:t>상품 수는 적고 상품별 계약 건수가 많을수록 비효율적</a:t>
            </a:r>
            <a:endParaRPr lang="en-US" altLang="ko-KR" sz="16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372584" y="4104752"/>
            <a:ext cx="5476675" cy="1815882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SELECT p.</a:t>
            </a:r>
            <a:r>
              <a:rPr lang="ko-KR" altLang="en-US" sz="1600" dirty="0" err="1"/>
              <a:t>상품번호</a:t>
            </a:r>
            <a:r>
              <a:rPr lang="en-US" altLang="ko-KR" sz="1600" dirty="0"/>
              <a:t>, p.</a:t>
            </a:r>
            <a:r>
              <a:rPr lang="ko-KR" altLang="en-US" sz="1600" dirty="0"/>
              <a:t>상품명</a:t>
            </a:r>
          </a:p>
          <a:p>
            <a:r>
              <a:rPr lang="en-US" altLang="ko-KR" sz="1600" dirty="0"/>
              <a:t>FROM </a:t>
            </a:r>
            <a:r>
              <a:rPr lang="ko-KR" altLang="en-US" sz="1600" dirty="0"/>
              <a:t>상품 </a:t>
            </a:r>
            <a:r>
              <a:rPr lang="en-US" altLang="ko-KR" sz="1600" dirty="0"/>
              <a:t>p</a:t>
            </a:r>
          </a:p>
          <a:p>
            <a:r>
              <a:rPr lang="en-US" altLang="ko-KR" sz="1600" dirty="0"/>
              <a:t>WHERE p.</a:t>
            </a:r>
            <a:r>
              <a:rPr lang="ko-KR" altLang="en-US" sz="1600" dirty="0"/>
              <a:t>상품유형코드 </a:t>
            </a:r>
            <a:r>
              <a:rPr lang="en-US" altLang="ko-KR" sz="1600" dirty="0"/>
              <a:t>= :</a:t>
            </a:r>
            <a:r>
              <a:rPr lang="en-US" altLang="ko-KR" sz="1600" dirty="0" err="1"/>
              <a:t>pclscd</a:t>
            </a:r>
            <a:endParaRPr lang="en-US" altLang="ko-KR" sz="1600" dirty="0"/>
          </a:p>
          <a:p>
            <a:r>
              <a:rPr lang="en-US" altLang="ko-KR" sz="1600" dirty="0"/>
              <a:t>  AND EXISTS (SELECT 'x' FROM </a:t>
            </a:r>
            <a:r>
              <a:rPr lang="ko-KR" altLang="en-US" sz="1600" dirty="0"/>
              <a:t>계약 </a:t>
            </a:r>
            <a:r>
              <a:rPr lang="en-US" altLang="ko-KR" sz="1600" dirty="0"/>
              <a:t>c</a:t>
            </a:r>
          </a:p>
          <a:p>
            <a:r>
              <a:rPr lang="en-US" altLang="ko-KR" sz="1600" dirty="0"/>
              <a:t>  		WHERE c.</a:t>
            </a:r>
            <a:r>
              <a:rPr lang="ko-KR" altLang="en-US" sz="1600" dirty="0" err="1"/>
              <a:t>상품번호</a:t>
            </a:r>
            <a:r>
              <a:rPr lang="ko-KR" altLang="en-US" sz="1600" dirty="0"/>
              <a:t> </a:t>
            </a:r>
            <a:r>
              <a:rPr lang="en-US" altLang="ko-KR" sz="1600" dirty="0"/>
              <a:t>= p.</a:t>
            </a:r>
            <a:r>
              <a:rPr lang="ko-KR" altLang="en-US" sz="1600" dirty="0" err="1"/>
              <a:t>상품번호</a:t>
            </a:r>
            <a:endParaRPr lang="ko-KR" altLang="en-US" sz="1600" dirty="0"/>
          </a:p>
          <a:p>
            <a:r>
              <a:rPr lang="ko-KR" altLang="en-US" sz="1600" dirty="0"/>
              <a:t>	    </a:t>
            </a:r>
            <a:r>
              <a:rPr lang="en-US" altLang="ko-KR" sz="1600" dirty="0"/>
              <a:t>AND c.</a:t>
            </a:r>
            <a:r>
              <a:rPr lang="ko-KR" altLang="en-US" sz="1600" dirty="0" err="1"/>
              <a:t>계약일자</a:t>
            </a:r>
            <a:r>
              <a:rPr lang="ko-KR" altLang="en-US" sz="1600" dirty="0"/>
              <a:t> </a:t>
            </a:r>
            <a:r>
              <a:rPr lang="en-US" altLang="ko-KR" sz="1600" dirty="0"/>
              <a:t>BETWEEN :dt1 AND :dt2</a:t>
            </a:r>
          </a:p>
          <a:p>
            <a:r>
              <a:rPr lang="en-US" altLang="ko-KR" sz="1600" dirty="0"/>
              <a:t>	    AND c.</a:t>
            </a:r>
            <a:r>
              <a:rPr lang="ko-KR" altLang="en-US" sz="1600" dirty="0"/>
              <a:t>계약구분코드 </a:t>
            </a:r>
            <a:r>
              <a:rPr lang="en-US" altLang="ko-KR" sz="1600" dirty="0"/>
              <a:t>= :</a:t>
            </a:r>
            <a:r>
              <a:rPr lang="en-US" altLang="ko-KR" sz="1600" dirty="0" err="1"/>
              <a:t>ctpcd</a:t>
            </a:r>
            <a:r>
              <a:rPr lang="en-US" altLang="ko-KR" sz="1600" dirty="0"/>
              <a:t>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820232" y="4229558"/>
            <a:ext cx="5210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 smtClean="0"/>
              <a:t>Exist </a:t>
            </a:r>
            <a:r>
              <a:rPr lang="ko-KR" altLang="en-US" sz="1600" dirty="0" smtClean="0"/>
              <a:t>쿼리는 존재 여부만 확인</a:t>
            </a:r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ko-KR" altLang="en-US" sz="1600" dirty="0" err="1" smtClean="0"/>
              <a:t>조건절을</a:t>
            </a:r>
            <a:r>
              <a:rPr lang="ko-KR" altLang="en-US" sz="1600" dirty="0" smtClean="0"/>
              <a:t> 만족하는 데이터를 모두 읽지 않음</a:t>
            </a:r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ko-KR" altLang="en-US" sz="1600" dirty="0" err="1" smtClean="0"/>
              <a:t>부분범위</a:t>
            </a:r>
            <a:r>
              <a:rPr lang="ko-KR" altLang="en-US" sz="1600" dirty="0" smtClean="0"/>
              <a:t> 처리 가능</a:t>
            </a:r>
            <a:endParaRPr lang="en-US" altLang="ko-KR" sz="1600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413420" y="1795058"/>
            <a:ext cx="3592524" cy="507831"/>
          </a:xfrm>
          <a:prstGeom prst="rect">
            <a:avLst/>
          </a:prstGeom>
          <a:solidFill>
            <a:schemeClr val="accent6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-&gt; Exists</a:t>
            </a:r>
            <a:r>
              <a:rPr lang="ko-KR" altLang="en-US" dirty="0" smtClean="0"/>
              <a:t>를 활용하여 효율 개선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3419" y="6075244"/>
            <a:ext cx="11212524" cy="461665"/>
          </a:xfrm>
          <a:prstGeom prst="rect">
            <a:avLst/>
          </a:prstGeom>
          <a:solidFill>
            <a:schemeClr val="accent6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MINUS </a:t>
            </a:r>
            <a:r>
              <a:rPr lang="ko-KR" altLang="en-US" sz="1600" dirty="0" smtClean="0"/>
              <a:t>연산자 또한 </a:t>
            </a:r>
            <a:r>
              <a:rPr lang="en-US" altLang="ko-KR" sz="1600" dirty="0" smtClean="0"/>
              <a:t>NOT EXISTS </a:t>
            </a:r>
            <a:r>
              <a:rPr lang="ko-KR" altLang="en-US" sz="1600" dirty="0" err="1" smtClean="0"/>
              <a:t>서브쿼리로</a:t>
            </a:r>
            <a:r>
              <a:rPr lang="ko-KR" altLang="en-US" sz="1600" dirty="0" smtClean="0"/>
              <a:t> 변환하는 등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대부분 </a:t>
            </a:r>
            <a:r>
              <a:rPr lang="en-US" altLang="ko-KR" sz="1600" dirty="0" smtClean="0"/>
              <a:t>EXISTS </a:t>
            </a:r>
            <a:r>
              <a:rPr lang="ko-KR" altLang="en-US" sz="1600" dirty="0" err="1" smtClean="0"/>
              <a:t>서브쿼리로</a:t>
            </a:r>
            <a:r>
              <a:rPr lang="ko-KR" altLang="en-US" sz="1600" dirty="0" smtClean="0"/>
              <a:t> 변환하여 소트 작업 생략 가능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68882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3570514" y="872277"/>
            <a:ext cx="8679545" cy="4483771"/>
            <a:chOff x="6774353" y="310803"/>
            <a:chExt cx="6171570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2618738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99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5.3</a:t>
              </a:r>
              <a:endParaRPr kumimoji="0" lang="ko-KR" altLang="en-US" sz="19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774353" y="3350782"/>
              <a:ext cx="576910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4800" b="1" spc="-300" dirty="0">
                  <a:solidFill>
                    <a:prstClr val="white"/>
                  </a:solidFill>
                  <a:latin typeface="맑은 고딕" panose="020B0503020000020004" pitchFamily="50" charset="-127"/>
                </a:rPr>
                <a:t>인덱스를 이용한 소트 연산 생략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6128028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6128028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076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87920" y="272716"/>
            <a:ext cx="829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accent1"/>
                </a:solidFill>
              </a:rPr>
              <a:t>5.3.1</a:t>
            </a:r>
            <a:endParaRPr lang="ko-KR" altLang="en-US" sz="24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19510" y="272716"/>
            <a:ext cx="2874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smtClean="0">
                <a:solidFill>
                  <a:schemeClr val="accent1"/>
                </a:solidFill>
              </a:rPr>
              <a:t>Sort Order By </a:t>
            </a:r>
            <a:r>
              <a:rPr lang="ko-KR" altLang="en-US" sz="2800" b="1" spc="-300" dirty="0" smtClean="0">
                <a:solidFill>
                  <a:schemeClr val="accent1"/>
                </a:solidFill>
              </a:rPr>
              <a:t>생략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33063" y="972034"/>
            <a:ext cx="8617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인덱스는 항상 키 컬럼 순으로 정렬된 상태를 유지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-&gt; </a:t>
            </a:r>
            <a:r>
              <a:rPr lang="ko-KR" altLang="en-US" dirty="0" smtClean="0"/>
              <a:t>이를 활용하여 </a:t>
            </a:r>
            <a:r>
              <a:rPr lang="en-US" altLang="ko-KR" dirty="0" smtClean="0"/>
              <a:t>Order By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Group By </a:t>
            </a:r>
            <a:r>
              <a:rPr lang="ko-KR" altLang="en-US" dirty="0" smtClean="0"/>
              <a:t>절이 있어도 소트 연산을 생략 가능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05635" y="1869158"/>
            <a:ext cx="5476674" cy="1077218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SELECT </a:t>
            </a:r>
            <a:r>
              <a:rPr lang="ko-KR" altLang="en-US" sz="1600" dirty="0" err="1"/>
              <a:t>거래일시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체결건수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체결수량</a:t>
            </a:r>
            <a:r>
              <a:rPr lang="en-US" altLang="ko-KR" sz="1600" dirty="0"/>
              <a:t>, </a:t>
            </a:r>
            <a:r>
              <a:rPr lang="ko-KR" altLang="en-US" sz="1600" dirty="0"/>
              <a:t>거래대금</a:t>
            </a:r>
          </a:p>
          <a:p>
            <a:r>
              <a:rPr lang="ko-KR" altLang="en-US" sz="1600" dirty="0"/>
              <a:t>  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FROM </a:t>
            </a:r>
            <a:r>
              <a:rPr lang="ko-KR" altLang="en-US" sz="1600" dirty="0" err="1"/>
              <a:t>종목거래</a:t>
            </a:r>
            <a:endParaRPr lang="ko-KR" altLang="en-US" sz="1600" dirty="0"/>
          </a:p>
          <a:p>
            <a:r>
              <a:rPr lang="ko-KR" altLang="en-US" sz="1600" dirty="0"/>
              <a:t> </a:t>
            </a:r>
            <a:r>
              <a:rPr lang="en-US" altLang="ko-KR" sz="1600" dirty="0"/>
              <a:t>WHERE </a:t>
            </a:r>
            <a:r>
              <a:rPr lang="ko-KR" altLang="en-US" sz="1600" dirty="0" err="1"/>
              <a:t>종목코드</a:t>
            </a:r>
            <a:r>
              <a:rPr lang="ko-KR" altLang="en-US" sz="1600" dirty="0"/>
              <a:t> </a:t>
            </a:r>
            <a:r>
              <a:rPr lang="en-US" altLang="ko-KR" sz="1600" dirty="0"/>
              <a:t>= 'KR123456'</a:t>
            </a:r>
          </a:p>
          <a:p>
            <a:r>
              <a:rPr lang="en-US" altLang="ko-KR" sz="1600" dirty="0"/>
              <a:t> ORDER BY </a:t>
            </a:r>
            <a:r>
              <a:rPr lang="ko-KR" altLang="en-US" sz="1600" dirty="0" err="1"/>
              <a:t>거래일시</a:t>
            </a:r>
            <a:endParaRPr lang="en-US" altLang="ko-KR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413419" y="3087244"/>
            <a:ext cx="11212524" cy="461665"/>
          </a:xfrm>
          <a:prstGeom prst="rect">
            <a:avLst/>
          </a:prstGeom>
          <a:solidFill>
            <a:schemeClr val="accent6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인덱스 </a:t>
            </a:r>
            <a:r>
              <a:rPr lang="ko-KR" altLang="en-US" sz="1600" dirty="0" err="1" smtClean="0"/>
              <a:t>선두컬럼을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[</a:t>
            </a:r>
            <a:r>
              <a:rPr lang="ko-KR" altLang="en-US" sz="1600" dirty="0" err="1" smtClean="0"/>
              <a:t>종목코드</a:t>
            </a:r>
            <a:r>
              <a:rPr lang="en-US" altLang="ko-KR" sz="1600" dirty="0" smtClean="0"/>
              <a:t>+</a:t>
            </a:r>
            <a:r>
              <a:rPr lang="ko-KR" altLang="en-US" sz="1600" dirty="0" err="1" smtClean="0"/>
              <a:t>거래일시</a:t>
            </a:r>
            <a:r>
              <a:rPr lang="en-US" altLang="ko-KR" sz="1600" dirty="0" smtClean="0"/>
              <a:t>] </a:t>
            </a:r>
            <a:r>
              <a:rPr lang="ko-KR" altLang="en-US" sz="1600" dirty="0" smtClean="0"/>
              <a:t>순으로 구성하는 경우 소트 연산을 생략 가능</a:t>
            </a:r>
            <a:r>
              <a:rPr lang="en-US" altLang="ko-KR" sz="1600" dirty="0" smtClean="0"/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035" y="3814487"/>
            <a:ext cx="10767691" cy="2788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u="sng" dirty="0" err="1" smtClean="0"/>
              <a:t>부분범위</a:t>
            </a:r>
            <a:r>
              <a:rPr lang="ko-KR" altLang="en-US" u="sng" dirty="0" smtClean="0"/>
              <a:t> 처리 활용의 유효성</a:t>
            </a:r>
            <a:endParaRPr lang="en-US" altLang="ko-KR" u="sng" dirty="0" smtClean="0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 smtClean="0"/>
              <a:t>클라이언트가 </a:t>
            </a:r>
            <a:r>
              <a:rPr lang="en-US" altLang="ko-KR" sz="1600" dirty="0" smtClean="0"/>
              <a:t>DB</a:t>
            </a:r>
            <a:r>
              <a:rPr lang="ko-KR" altLang="en-US" sz="1600" dirty="0" smtClean="0"/>
              <a:t>서버에 직접 접속하는 </a:t>
            </a:r>
            <a:r>
              <a:rPr lang="en-US" altLang="ko-KR" sz="1600" dirty="0" smtClean="0"/>
              <a:t>2-Tier </a:t>
            </a:r>
            <a:r>
              <a:rPr lang="ko-KR" altLang="en-US" sz="1600" dirty="0" smtClean="0"/>
              <a:t>환경에서는 </a:t>
            </a:r>
            <a:r>
              <a:rPr lang="ko-KR" altLang="en-US" sz="1600" dirty="0" err="1" smtClean="0"/>
              <a:t>부분범위</a:t>
            </a:r>
            <a:r>
              <a:rPr lang="ko-KR" altLang="en-US" sz="1600" dirty="0" smtClean="0"/>
              <a:t> 처리를 이용해</a:t>
            </a:r>
            <a:r>
              <a:rPr lang="en-US" altLang="ko-KR" sz="1600" dirty="0" smtClean="0"/>
              <a:t>,</a:t>
            </a:r>
            <a:br>
              <a:rPr lang="en-US" altLang="ko-KR" sz="1600" dirty="0" smtClean="0"/>
            </a:br>
            <a:r>
              <a:rPr lang="ko-KR" altLang="en-US" sz="1600" dirty="0" smtClean="0"/>
              <a:t>쿼리 수행 결과 중 앞쪽 일부를 우선 전송하고 멈추었다가 추가 전송을 요청하는 경우 남은 데이터를 전송하여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처리 속도를 개선</a:t>
            </a:r>
            <a:endParaRPr lang="en-US" altLang="ko-KR" sz="1600" dirty="0" smtClean="0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 smtClean="0"/>
              <a:t>클라이언트와 </a:t>
            </a:r>
            <a:r>
              <a:rPr lang="en-US" altLang="ko-KR" sz="1600" dirty="0" smtClean="0"/>
              <a:t>DB</a:t>
            </a:r>
            <a:r>
              <a:rPr lang="ko-KR" altLang="en-US" sz="1600" dirty="0" smtClean="0"/>
              <a:t>서버 사이에 </a:t>
            </a:r>
            <a:r>
              <a:rPr lang="en-US" altLang="ko-KR" sz="1600" dirty="0" smtClean="0"/>
              <a:t>WAS, AP</a:t>
            </a:r>
            <a:r>
              <a:rPr lang="ko-KR" altLang="en-US" sz="1600" dirty="0" smtClean="0"/>
              <a:t>서버 등이 존재하는 </a:t>
            </a:r>
            <a:r>
              <a:rPr lang="en-US" altLang="ko-KR" sz="1600" dirty="0" smtClean="0"/>
              <a:t>3-Tier </a:t>
            </a:r>
            <a:r>
              <a:rPr lang="ko-KR" altLang="en-US" sz="1600" dirty="0" err="1" smtClean="0"/>
              <a:t>아키텍쳐는</a:t>
            </a:r>
            <a:r>
              <a:rPr lang="ko-KR" altLang="en-US" sz="1600" dirty="0" smtClean="0"/>
              <a:t> 서버 리소스를 많은 클라이언트가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공유하므로 클라이언트가 특정 </a:t>
            </a:r>
            <a:r>
              <a:rPr lang="en-US" altLang="ko-KR" sz="1600" dirty="0" smtClean="0"/>
              <a:t>DB </a:t>
            </a:r>
            <a:r>
              <a:rPr lang="ko-KR" altLang="en-US" sz="1600" dirty="0" smtClean="0"/>
              <a:t>커넥션을 독점할 수 없음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단위 작업 완료 후 커넥션을 </a:t>
            </a:r>
            <a:r>
              <a:rPr lang="ko-KR" altLang="en-US" sz="1600" dirty="0" err="1" smtClean="0"/>
              <a:t>커넥션풀에</a:t>
            </a:r>
            <a:r>
              <a:rPr lang="ko-KR" altLang="en-US" sz="1600" dirty="0" smtClean="0"/>
              <a:t> 반납</a:t>
            </a:r>
            <a:r>
              <a:rPr lang="en-US" altLang="ko-KR" sz="1600" dirty="0" smtClean="0"/>
              <a:t>)</a:t>
            </a:r>
            <a:br>
              <a:rPr lang="en-US" altLang="ko-KR" sz="1600" dirty="0" smtClean="0"/>
            </a:br>
            <a:r>
              <a:rPr lang="en-US" altLang="ko-KR" sz="1600" dirty="0" smtClean="0"/>
              <a:t>-&gt; </a:t>
            </a:r>
            <a:r>
              <a:rPr lang="ko-KR" altLang="en-US" sz="1600" dirty="0" smtClean="0"/>
              <a:t>쿼리 결과 집합을 조금씩 나누어 전송하는 방식 사용 불가</a:t>
            </a:r>
            <a:endParaRPr lang="en-US" altLang="ko-KR" sz="1600" dirty="0" smtClean="0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 err="1" smtClean="0"/>
              <a:t>부분범위</a:t>
            </a:r>
            <a:r>
              <a:rPr lang="ko-KR" altLang="en-US" sz="1600" dirty="0" smtClean="0"/>
              <a:t> 처리 활용의 핵심은 </a:t>
            </a:r>
            <a:r>
              <a:rPr lang="en-US" altLang="ko-KR" sz="1600" dirty="0" smtClean="0">
                <a:solidFill>
                  <a:srgbClr val="C00000"/>
                </a:solidFill>
              </a:rPr>
              <a:t>1.</a:t>
            </a:r>
            <a:r>
              <a:rPr lang="ko-KR" altLang="en-US" sz="1600" dirty="0" smtClean="0">
                <a:solidFill>
                  <a:srgbClr val="C00000"/>
                </a:solidFill>
              </a:rPr>
              <a:t>결과 집합 출력을 바로 시작할 수 있느냐 </a:t>
            </a:r>
            <a:r>
              <a:rPr lang="en-US" altLang="ko-KR" sz="1600" dirty="0" smtClean="0">
                <a:solidFill>
                  <a:srgbClr val="C00000"/>
                </a:solidFill>
              </a:rPr>
              <a:t>2.</a:t>
            </a:r>
            <a:r>
              <a:rPr lang="ko-KR" altLang="en-US" sz="1600" dirty="0" smtClean="0">
                <a:solidFill>
                  <a:srgbClr val="C00000"/>
                </a:solidFill>
              </a:rPr>
              <a:t>앞쪽 일부만 출력하고 멈출 수 있느냐</a:t>
            </a:r>
            <a:r>
              <a:rPr lang="en-US" altLang="ko-KR" sz="1600" dirty="0">
                <a:solidFill>
                  <a:srgbClr val="C00000"/>
                </a:solidFill>
              </a:rPr>
              <a:t/>
            </a:r>
            <a:br>
              <a:rPr lang="en-US" altLang="ko-KR" sz="1600" dirty="0">
                <a:solidFill>
                  <a:srgbClr val="C00000"/>
                </a:solidFill>
              </a:rPr>
            </a:br>
            <a:r>
              <a:rPr lang="en-US" altLang="ko-KR" sz="1600" dirty="0" smtClean="0"/>
              <a:t>-&gt; 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Top N </a:t>
            </a:r>
            <a:r>
              <a:rPr lang="ko-KR" altLang="en-US" sz="1600" b="1" dirty="0" smtClean="0">
                <a:solidFill>
                  <a:srgbClr val="C00000"/>
                </a:solidFill>
              </a:rPr>
              <a:t>쿼리</a:t>
            </a:r>
            <a:r>
              <a:rPr lang="ko-KR" altLang="en-US" sz="1600" dirty="0" smtClean="0"/>
              <a:t>를 활용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46351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87920" y="272716"/>
            <a:ext cx="829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accent1"/>
                </a:solidFill>
              </a:rPr>
              <a:t>5.3.2</a:t>
            </a:r>
            <a:endParaRPr lang="ko-KR" altLang="en-US" sz="24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19510" y="272716"/>
            <a:ext cx="1755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smtClean="0">
                <a:solidFill>
                  <a:schemeClr val="accent1"/>
                </a:solidFill>
              </a:rPr>
              <a:t>Top N </a:t>
            </a:r>
            <a:r>
              <a:rPr lang="ko-KR" altLang="en-US" sz="2800" b="1" spc="-300" dirty="0" smtClean="0">
                <a:solidFill>
                  <a:schemeClr val="accent1"/>
                </a:solidFill>
              </a:rPr>
              <a:t>쿼리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33063" y="972034"/>
            <a:ext cx="10323082" cy="24638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/>
              <a:t>전체 </a:t>
            </a:r>
            <a:r>
              <a:rPr lang="ko-KR" altLang="en-US" dirty="0" err="1" smtClean="0"/>
              <a:t>결과집합</a:t>
            </a:r>
            <a:r>
              <a:rPr lang="ko-KR" altLang="en-US" dirty="0" smtClean="0"/>
              <a:t> 중 상위 </a:t>
            </a:r>
            <a:r>
              <a:rPr lang="en-US" altLang="ko-KR" dirty="0" smtClean="0"/>
              <a:t>N</a:t>
            </a:r>
            <a:r>
              <a:rPr lang="ko-KR" altLang="en-US" dirty="0" smtClean="0"/>
              <a:t>개 레코드만 선택하는 쿼리</a:t>
            </a:r>
            <a:endParaRPr lang="en-US" altLang="ko-KR" dirty="0" smtClean="0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600" dirty="0"/>
              <a:t>ORACLE : </a:t>
            </a:r>
            <a:r>
              <a:rPr lang="en-US" altLang="ko-KR" sz="1600" dirty="0" smtClean="0">
                <a:solidFill>
                  <a:srgbClr val="C00000"/>
                </a:solidFill>
              </a:rPr>
              <a:t>SELECT * FROM (</a:t>
            </a:r>
            <a:r>
              <a:rPr lang="en-US" altLang="ko-KR" sz="1600" dirty="0" smtClean="0"/>
              <a:t>SELECT ~~~ </a:t>
            </a:r>
            <a:r>
              <a:rPr lang="en-US" altLang="ko-KR" sz="1600" dirty="0" smtClean="0">
                <a:solidFill>
                  <a:srgbClr val="C00000"/>
                </a:solidFill>
              </a:rPr>
              <a:t>) WHERE ROWNUM &lt;= N;</a:t>
            </a:r>
            <a:br>
              <a:rPr lang="en-US" altLang="ko-KR" sz="1600" dirty="0" smtClean="0">
                <a:solidFill>
                  <a:srgbClr val="C00000"/>
                </a:solidFill>
              </a:rPr>
            </a:br>
            <a:r>
              <a:rPr lang="en-US" altLang="ko-KR" sz="1600" dirty="0" smtClean="0"/>
              <a:t>             SELECT ~~~ </a:t>
            </a:r>
            <a:r>
              <a:rPr lang="en-US" altLang="ko-KR" sz="1600" dirty="0" smtClean="0">
                <a:solidFill>
                  <a:srgbClr val="C00000"/>
                </a:solidFill>
              </a:rPr>
              <a:t>FETCH FIRST N ROWS ONLY; </a:t>
            </a:r>
            <a:r>
              <a:rPr lang="en-US" altLang="ko-KR" sz="1600" dirty="0" smtClean="0"/>
              <a:t>(12c </a:t>
            </a:r>
            <a:r>
              <a:rPr lang="ko-KR" altLang="en-US" sz="1600" dirty="0" smtClean="0"/>
              <a:t>이상</a:t>
            </a:r>
            <a:r>
              <a:rPr lang="en-US" altLang="ko-KR" sz="1600" dirty="0" smtClean="0"/>
              <a:t>)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600" dirty="0" smtClean="0"/>
              <a:t>MySQL / </a:t>
            </a:r>
            <a:r>
              <a:rPr lang="en-US" altLang="ko-KR" sz="1600" dirty="0" err="1" smtClean="0"/>
              <a:t>MariDB</a:t>
            </a:r>
            <a:r>
              <a:rPr lang="en-US" altLang="ko-KR" sz="1600" dirty="0" smtClean="0"/>
              <a:t> : SELECT ~~~ </a:t>
            </a:r>
            <a:r>
              <a:rPr lang="en-US" altLang="ko-KR" sz="1600" dirty="0" smtClean="0">
                <a:solidFill>
                  <a:srgbClr val="C00000"/>
                </a:solidFill>
              </a:rPr>
              <a:t>LIMIT N;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600" dirty="0" smtClean="0"/>
              <a:t>PostgreSQL : SELECT ~~~ </a:t>
            </a:r>
            <a:r>
              <a:rPr lang="en-US" altLang="ko-KR" sz="1600" dirty="0" smtClean="0">
                <a:solidFill>
                  <a:srgbClr val="C00000"/>
                </a:solidFill>
              </a:rPr>
              <a:t>LIMIT N;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                 SELECT ~~~ </a:t>
            </a:r>
            <a:r>
              <a:rPr lang="en-US" altLang="ko-KR" sz="1600" dirty="0" smtClean="0">
                <a:solidFill>
                  <a:srgbClr val="C00000"/>
                </a:solidFill>
              </a:rPr>
              <a:t>FETCH FIRST N ROWS ONLY;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600" dirty="0" smtClean="0"/>
              <a:t>SQL Server : SELECT </a:t>
            </a:r>
            <a:r>
              <a:rPr lang="en-US" altLang="ko-KR" sz="1600" dirty="0" smtClean="0">
                <a:solidFill>
                  <a:srgbClr val="C00000"/>
                </a:solidFill>
              </a:rPr>
              <a:t>TOP N</a:t>
            </a:r>
            <a:r>
              <a:rPr lang="en-US" altLang="ko-KR" sz="1600" dirty="0" smtClean="0"/>
              <a:t> ~~~</a:t>
            </a:r>
            <a:br>
              <a:rPr lang="en-US" altLang="ko-KR" sz="1600" dirty="0" smtClean="0"/>
            </a:br>
            <a:r>
              <a:rPr lang="en-US" altLang="ko-KR" sz="1600" dirty="0" smtClean="0"/>
              <a:t>                 SELECT ~~~ </a:t>
            </a:r>
            <a:r>
              <a:rPr lang="en-US" altLang="ko-KR" sz="1600" dirty="0" smtClean="0">
                <a:solidFill>
                  <a:srgbClr val="C00000"/>
                </a:solidFill>
              </a:rPr>
              <a:t>OFFSET N ROWS FETCH NEXT N ROWS ONLY; </a:t>
            </a:r>
            <a:r>
              <a:rPr lang="en-US" altLang="ko-KR" sz="1600" dirty="0" smtClean="0"/>
              <a:t>(SQL Server 2012</a:t>
            </a:r>
            <a:r>
              <a:rPr lang="ko-KR" altLang="en-US" sz="1600" dirty="0" smtClean="0"/>
              <a:t>이상 </a:t>
            </a:r>
            <a:r>
              <a:rPr lang="ko-KR" altLang="en-US" sz="1600" dirty="0" err="1" smtClean="0"/>
              <a:t>표준방식</a:t>
            </a:r>
            <a:r>
              <a:rPr lang="en-US" altLang="ko-KR" sz="1600" dirty="0" smtClean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7704" y="5871339"/>
            <a:ext cx="7157729" cy="584775"/>
          </a:xfrm>
          <a:prstGeom prst="rect">
            <a:avLst/>
          </a:prstGeom>
          <a:solidFill>
            <a:schemeClr val="accent6">
              <a:lumMod val="25000"/>
              <a:lumOff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-&gt; [</a:t>
            </a:r>
            <a:r>
              <a:rPr lang="ko-KR" altLang="en-US" sz="1600" dirty="0" err="1" smtClean="0"/>
              <a:t>종목코드</a:t>
            </a:r>
            <a:r>
              <a:rPr lang="en-US" altLang="ko-KR" sz="1600" dirty="0" smtClean="0"/>
              <a:t> + </a:t>
            </a:r>
            <a:r>
              <a:rPr lang="ko-KR" altLang="en-US" sz="1600" dirty="0" err="1" smtClean="0"/>
              <a:t>거래일시</a:t>
            </a:r>
            <a:r>
              <a:rPr lang="en-US" altLang="ko-KR" sz="1600" dirty="0" smtClean="0"/>
              <a:t>] </a:t>
            </a:r>
            <a:r>
              <a:rPr lang="ko-KR" altLang="en-US" sz="1600" dirty="0" smtClean="0"/>
              <a:t>순으로 인덱스를 구성하여 사용하는 경우</a:t>
            </a:r>
            <a:r>
              <a:rPr lang="en-US" altLang="ko-KR" sz="1600" dirty="0" smtClean="0"/>
              <a:t>,</a:t>
            </a:r>
          </a:p>
          <a:p>
            <a:r>
              <a:rPr lang="ko-KR" altLang="en-US" sz="1600" dirty="0" smtClean="0"/>
              <a:t>   소트 연산을 생략하며 인덱스를 스캔하다가 </a:t>
            </a:r>
            <a:r>
              <a:rPr lang="en-US" altLang="ko-KR" sz="1600" dirty="0" smtClean="0"/>
              <a:t>N</a:t>
            </a:r>
            <a:r>
              <a:rPr lang="ko-KR" altLang="en-US" sz="1600" dirty="0" smtClean="0"/>
              <a:t>개 레코드가 되는 순간 멈춤</a:t>
            </a:r>
            <a:endParaRPr lang="en-US" altLang="ko-KR" sz="16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697704" y="3717421"/>
            <a:ext cx="5476674" cy="1835952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/>
              <a:t>SELECT * FROM (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	SELECT </a:t>
            </a:r>
            <a:r>
              <a:rPr lang="ko-KR" altLang="en-US" sz="1600" dirty="0" err="1"/>
              <a:t>거래일시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체결건수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체결수량</a:t>
            </a:r>
            <a:r>
              <a:rPr lang="en-US" altLang="ko-KR" sz="1600" dirty="0"/>
              <a:t>, </a:t>
            </a:r>
            <a:r>
              <a:rPr lang="ko-KR" altLang="en-US" sz="1600" dirty="0"/>
              <a:t>거래대금</a:t>
            </a:r>
          </a:p>
          <a:p>
            <a:pPr>
              <a:lnSpc>
                <a:spcPct val="120000"/>
              </a:lnSpc>
            </a:pPr>
            <a:r>
              <a:rPr lang="ko-KR" altLang="en-US" sz="1600" dirty="0"/>
              <a:t>	   </a:t>
            </a:r>
            <a:r>
              <a:rPr lang="en-US" altLang="ko-KR" sz="1600" dirty="0"/>
              <a:t>FROM </a:t>
            </a:r>
            <a:r>
              <a:rPr lang="ko-KR" altLang="en-US" sz="1600" dirty="0" err="1"/>
              <a:t>종목거래</a:t>
            </a:r>
            <a:endParaRPr lang="ko-KR" altLang="en-US" sz="1600" dirty="0"/>
          </a:p>
          <a:p>
            <a:pPr>
              <a:lnSpc>
                <a:spcPct val="120000"/>
              </a:lnSpc>
            </a:pPr>
            <a:r>
              <a:rPr lang="ko-KR" altLang="en-US" sz="1600" dirty="0"/>
              <a:t>	 </a:t>
            </a:r>
            <a:r>
              <a:rPr lang="en-US" altLang="ko-KR" sz="1600" dirty="0"/>
              <a:t>WHERE </a:t>
            </a:r>
            <a:r>
              <a:rPr lang="ko-KR" altLang="en-US" sz="1600" dirty="0" err="1"/>
              <a:t>종목코드</a:t>
            </a:r>
            <a:r>
              <a:rPr lang="ko-KR" altLang="en-US" sz="1600" dirty="0"/>
              <a:t> </a:t>
            </a:r>
            <a:r>
              <a:rPr lang="en-US" altLang="ko-KR" sz="1600" dirty="0"/>
              <a:t>= 'KR123456'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	 ORDER BY </a:t>
            </a:r>
            <a:r>
              <a:rPr lang="ko-KR" altLang="en-US" sz="1600" dirty="0" err="1"/>
              <a:t>거래일시</a:t>
            </a:r>
            <a:endParaRPr lang="ko-KR" altLang="en-US" sz="1600" dirty="0"/>
          </a:p>
          <a:p>
            <a:pPr>
              <a:lnSpc>
                <a:spcPct val="120000"/>
              </a:lnSpc>
            </a:pPr>
            <a:r>
              <a:rPr lang="en-US" altLang="ko-KR" sz="1600" dirty="0"/>
              <a:t>) WHERE ROWNUM &lt;= 10;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942" y="3673503"/>
            <a:ext cx="3575711" cy="280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8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87920" y="272716"/>
            <a:ext cx="829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accent1"/>
                </a:solidFill>
              </a:rPr>
              <a:t>5.3.2</a:t>
            </a:r>
            <a:endParaRPr lang="ko-KR" altLang="en-US" sz="24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19510" y="272716"/>
            <a:ext cx="1755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smtClean="0">
                <a:solidFill>
                  <a:schemeClr val="accent1"/>
                </a:solidFill>
              </a:rPr>
              <a:t>Top N </a:t>
            </a:r>
            <a:r>
              <a:rPr lang="ko-KR" altLang="en-US" sz="2800" b="1" spc="-300" dirty="0" smtClean="0">
                <a:solidFill>
                  <a:schemeClr val="accent1"/>
                </a:solidFill>
              </a:rPr>
              <a:t>쿼리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33063" y="972034"/>
            <a:ext cx="8175956" cy="13111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smtClean="0"/>
              <a:t>3-Tier </a:t>
            </a:r>
            <a:r>
              <a:rPr lang="ko-KR" altLang="en-US" dirty="0" smtClean="0"/>
              <a:t>환경에서 </a:t>
            </a:r>
            <a:r>
              <a:rPr lang="ko-KR" altLang="en-US" dirty="0" err="1" smtClean="0"/>
              <a:t>부분범위</a:t>
            </a:r>
            <a:r>
              <a:rPr lang="ko-KR" altLang="en-US" dirty="0" smtClean="0"/>
              <a:t> 처리를 활용</a:t>
            </a:r>
            <a:r>
              <a:rPr lang="en-US" altLang="ko-KR" dirty="0" smtClean="0"/>
              <a:t>:</a:t>
            </a:r>
          </a:p>
          <a:p>
            <a:pPr>
              <a:lnSpc>
                <a:spcPct val="120000"/>
              </a:lnSpc>
            </a:pPr>
            <a:r>
              <a:rPr lang="en-US" altLang="ko-KR" sz="1600" dirty="0" smtClean="0"/>
              <a:t>   1. </a:t>
            </a:r>
            <a:r>
              <a:rPr lang="ko-KR" altLang="en-US" sz="1600" dirty="0" err="1" smtClean="0"/>
              <a:t>부분범위</a:t>
            </a:r>
            <a:r>
              <a:rPr lang="ko-KR" altLang="en-US" sz="1600" dirty="0" smtClean="0"/>
              <a:t> 처리가 가능하도록 </a:t>
            </a:r>
            <a:r>
              <a:rPr lang="en-US" altLang="ko-KR" sz="1600" dirty="0" smtClean="0"/>
              <a:t>SQL</a:t>
            </a:r>
            <a:r>
              <a:rPr lang="ko-KR" altLang="en-US" sz="1600" dirty="0" smtClean="0"/>
              <a:t>을 작성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테스트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      (</a:t>
            </a:r>
            <a:r>
              <a:rPr lang="ko-KR" altLang="en-US" sz="1600" dirty="0" smtClean="0"/>
              <a:t>인덱스 사용 가능하도록 </a:t>
            </a:r>
            <a:r>
              <a:rPr lang="ko-KR" altLang="en-US" sz="1600" dirty="0" err="1" smtClean="0"/>
              <a:t>조건절</a:t>
            </a:r>
            <a:r>
              <a:rPr lang="ko-KR" altLang="en-US" sz="1600" dirty="0" smtClean="0"/>
              <a:t> 처리</a:t>
            </a:r>
            <a:r>
              <a:rPr lang="en-US" altLang="ko-KR" sz="1600" dirty="0" smtClean="0"/>
              <a:t>, NL</a:t>
            </a:r>
            <a:r>
              <a:rPr lang="ko-KR" altLang="en-US" sz="1600" dirty="0" smtClean="0"/>
              <a:t>조인 활용</a:t>
            </a:r>
            <a:r>
              <a:rPr lang="en-US" altLang="ko-KR" sz="1600" dirty="0" smtClean="0"/>
              <a:t>, Order By</a:t>
            </a:r>
            <a:r>
              <a:rPr lang="ko-KR" altLang="en-US" sz="1600" dirty="0" smtClean="0"/>
              <a:t>에 맞게 인덱스 구성</a:t>
            </a:r>
            <a:r>
              <a:rPr lang="en-US" altLang="ko-KR" sz="1600" dirty="0" smtClean="0"/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600" dirty="0" smtClean="0"/>
              <a:t>   2. </a:t>
            </a:r>
            <a:r>
              <a:rPr lang="ko-KR" altLang="en-US" sz="1600" dirty="0" smtClean="0"/>
              <a:t>작성한 </a:t>
            </a:r>
            <a:r>
              <a:rPr lang="en-US" altLang="ko-KR" sz="1600" dirty="0" smtClean="0"/>
              <a:t>SQL</a:t>
            </a:r>
            <a:r>
              <a:rPr lang="ko-KR" altLang="en-US" sz="1600" dirty="0" smtClean="0"/>
              <a:t>문을 </a:t>
            </a:r>
            <a:r>
              <a:rPr lang="ko-KR" altLang="en-US" sz="1600" dirty="0" err="1" smtClean="0"/>
              <a:t>페이징</a:t>
            </a:r>
            <a:r>
              <a:rPr lang="ko-KR" altLang="en-US" sz="1600" dirty="0" smtClean="0"/>
              <a:t> 처리용 표준 패턴 </a:t>
            </a:r>
            <a:r>
              <a:rPr lang="en-US" altLang="ko-KR" sz="1600" dirty="0" smtClean="0"/>
              <a:t>SQL Body</a:t>
            </a:r>
            <a:r>
              <a:rPr lang="ko-KR" altLang="en-US" sz="1600" dirty="0" smtClean="0"/>
              <a:t>에 </a:t>
            </a:r>
            <a:r>
              <a:rPr lang="ko-KR" altLang="en-US" sz="1600" dirty="0" err="1" smtClean="0"/>
              <a:t>붙여넣어</a:t>
            </a:r>
            <a:r>
              <a:rPr lang="ko-KR" altLang="en-US" sz="1600" dirty="0" smtClean="0"/>
              <a:t> 사용</a:t>
            </a:r>
            <a:endParaRPr lang="en-US" altLang="ko-KR" sz="16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602456" y="2459260"/>
            <a:ext cx="4739820" cy="3157788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u="sng" dirty="0" smtClean="0"/>
              <a:t>&lt;</a:t>
            </a:r>
            <a:r>
              <a:rPr lang="ko-KR" altLang="en-US" sz="1600" u="sng" dirty="0" err="1" smtClean="0"/>
              <a:t>페이징</a:t>
            </a:r>
            <a:r>
              <a:rPr lang="ko-KR" altLang="en-US" sz="1600" u="sng" dirty="0" smtClean="0"/>
              <a:t> 처리용 표준 패턴</a:t>
            </a:r>
            <a:r>
              <a:rPr lang="en-US" altLang="ko-KR" sz="1600" u="sng" dirty="0" smtClean="0"/>
              <a:t>&gt;</a:t>
            </a:r>
            <a:br>
              <a:rPr lang="en-US" altLang="ko-KR" sz="1600" u="sng" dirty="0" smtClean="0"/>
            </a:br>
            <a:r>
              <a:rPr lang="en-US" altLang="ko-KR" sz="600" u="sng" dirty="0" smtClean="0"/>
              <a:t> </a:t>
            </a:r>
            <a:endParaRPr lang="en-US" altLang="ko-KR" sz="2400" u="sng" dirty="0" smtClean="0"/>
          </a:p>
          <a:p>
            <a:pPr>
              <a:lnSpc>
                <a:spcPct val="120000"/>
              </a:lnSpc>
            </a:pPr>
            <a:r>
              <a:rPr lang="en-US" altLang="ko-KR" sz="1600" dirty="0" smtClean="0"/>
              <a:t>SELECT </a:t>
            </a:r>
            <a:r>
              <a:rPr lang="en-US" altLang="ko-KR" sz="1600" dirty="0"/>
              <a:t>*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FROM (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	SELECT ROWNUM NO, a.*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	FROM (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	</a:t>
            </a:r>
            <a:r>
              <a:rPr lang="en-US" altLang="ko-KR" sz="1600" dirty="0">
                <a:solidFill>
                  <a:srgbClr val="C00000"/>
                </a:solidFill>
              </a:rPr>
              <a:t>/* SQL BODY */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	) a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	WHERE ROWNUM &lt;= (:page * 10)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WHERE NO &gt;= (:page-1) + 1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2456" y="5617048"/>
            <a:ext cx="4739820" cy="830997"/>
          </a:xfrm>
          <a:prstGeom prst="rect">
            <a:avLst/>
          </a:prstGeom>
          <a:solidFill>
            <a:schemeClr val="accent6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뒤쪽 페이지로 이동할수록 </a:t>
            </a:r>
            <a:endParaRPr lang="en-US" altLang="ko-KR" sz="1600" dirty="0" smtClean="0"/>
          </a:p>
          <a:p>
            <a:r>
              <a:rPr lang="ko-KR" altLang="en-US" sz="1600" dirty="0" smtClean="0"/>
              <a:t>읽는 </a:t>
            </a:r>
            <a:r>
              <a:rPr lang="ko-KR" altLang="en-US" sz="1600" dirty="0" err="1" smtClean="0"/>
              <a:t>데이터량이</a:t>
            </a:r>
            <a:r>
              <a:rPr lang="ko-KR" altLang="en-US" sz="1600" dirty="0" smtClean="0"/>
              <a:t> 많아지는 단점이 있으나</a:t>
            </a:r>
            <a:r>
              <a:rPr lang="en-US" altLang="ko-KR" sz="1600" dirty="0" smtClean="0"/>
              <a:t>, </a:t>
            </a:r>
          </a:p>
          <a:p>
            <a:r>
              <a:rPr lang="ko-KR" altLang="en-US" sz="1600" dirty="0" smtClean="0"/>
              <a:t>대부분 앞쪽 일부 데이터만 확인함</a:t>
            </a:r>
            <a:endParaRPr lang="en-US" altLang="ko-KR" sz="16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5696969" y="2459260"/>
            <a:ext cx="5841887" cy="2862322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u="sng" dirty="0" smtClean="0"/>
              <a:t>&lt;</a:t>
            </a:r>
            <a:r>
              <a:rPr lang="ko-KR" altLang="en-US" sz="1600" u="sng" dirty="0" err="1"/>
              <a:t>페이징</a:t>
            </a:r>
            <a:r>
              <a:rPr lang="ko-KR" altLang="en-US" sz="1600" u="sng" dirty="0"/>
              <a:t> 처리 </a:t>
            </a:r>
            <a:r>
              <a:rPr lang="en-US" altLang="ko-KR" sz="1600" u="sng" dirty="0"/>
              <a:t>ANTI </a:t>
            </a:r>
            <a:r>
              <a:rPr lang="ko-KR" altLang="en-US" sz="1600" u="sng" dirty="0" smtClean="0"/>
              <a:t>패턴</a:t>
            </a:r>
            <a:r>
              <a:rPr lang="en-US" altLang="ko-KR" sz="1600" u="sng" dirty="0" smtClean="0"/>
              <a:t>&gt;</a:t>
            </a:r>
            <a:br>
              <a:rPr lang="en-US" altLang="ko-KR" sz="1600" u="sng" dirty="0" smtClean="0"/>
            </a:br>
            <a:r>
              <a:rPr lang="en-US" altLang="ko-KR" sz="600" u="sng" dirty="0" smtClean="0"/>
              <a:t> </a:t>
            </a:r>
            <a:endParaRPr lang="en-US" altLang="ko-KR" sz="2400" u="sng" dirty="0" smtClean="0"/>
          </a:p>
          <a:p>
            <a:pPr>
              <a:lnSpc>
                <a:spcPct val="120000"/>
              </a:lnSpc>
            </a:pPr>
            <a:r>
              <a:rPr lang="en-US" altLang="ko-KR" sz="1600" dirty="0"/>
              <a:t>SELECT *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FROM (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	SELECT ROWNUM NO, a.*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	FROM (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	/* SQL BODY */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	) a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rgbClr val="C00000"/>
                </a:solidFill>
              </a:rPr>
              <a:t>WHERE NO BETWEEN (:page-1) + 1 AND (:page * 10)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696968" y="5617048"/>
            <a:ext cx="5841887" cy="830997"/>
          </a:xfrm>
          <a:prstGeom prst="rect">
            <a:avLst/>
          </a:prstGeom>
          <a:solidFill>
            <a:schemeClr val="accent6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상단의 </a:t>
            </a:r>
            <a:r>
              <a:rPr lang="en-US" altLang="ko-KR" sz="1600" dirty="0" smtClean="0"/>
              <a:t>ROWNUM </a:t>
            </a:r>
            <a:r>
              <a:rPr lang="ko-KR" altLang="en-US" sz="1600" dirty="0" err="1" smtClean="0"/>
              <a:t>조건절을</a:t>
            </a:r>
            <a:r>
              <a:rPr lang="ko-KR" altLang="en-US" sz="1600" dirty="0" smtClean="0"/>
              <a:t> 제거할 경우</a:t>
            </a:r>
            <a:r>
              <a:rPr lang="en-US" altLang="ko-KR" sz="1600" dirty="0" smtClean="0"/>
              <a:t>, </a:t>
            </a:r>
          </a:p>
          <a:p>
            <a:r>
              <a:rPr lang="ko-KR" altLang="en-US" sz="1600" dirty="0" smtClean="0"/>
              <a:t>소트 생략은 동일하게 적용되나 </a:t>
            </a:r>
            <a:r>
              <a:rPr lang="en-US" altLang="ko-KR" sz="1600" dirty="0" err="1" smtClean="0"/>
              <a:t>StopKey</a:t>
            </a:r>
            <a:r>
              <a:rPr lang="ko-KR" altLang="en-US" sz="1600" dirty="0" smtClean="0"/>
              <a:t>가 작동하지 않아</a:t>
            </a:r>
            <a:endParaRPr lang="en-US" altLang="ko-KR" sz="1600" dirty="0" smtClean="0"/>
          </a:p>
          <a:p>
            <a:r>
              <a:rPr lang="ko-KR" altLang="en-US" sz="1600" dirty="0" smtClean="0"/>
              <a:t>전체 범위를 처리하는 비효율이 발생</a:t>
            </a:r>
            <a:endParaRPr lang="en-US" altLang="ko-KR" sz="1600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378" y="2386425"/>
            <a:ext cx="4941920" cy="406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09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87920" y="272716"/>
            <a:ext cx="829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accent1"/>
                </a:solidFill>
              </a:rPr>
              <a:t>5.3.3</a:t>
            </a:r>
            <a:endParaRPr lang="ko-KR" altLang="en-US" sz="24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19510" y="272716"/>
            <a:ext cx="3365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최소값</a:t>
            </a:r>
            <a:r>
              <a:rPr lang="en-US" altLang="ko-KR" sz="2800" b="1" spc="-300" dirty="0" smtClean="0">
                <a:solidFill>
                  <a:schemeClr val="accent1"/>
                </a:solidFill>
              </a:rPr>
              <a:t>/</a:t>
            </a:r>
            <a:r>
              <a:rPr lang="ko-KR" altLang="en-US" sz="2800" b="1" spc="-300" dirty="0" smtClean="0">
                <a:solidFill>
                  <a:schemeClr val="accent1"/>
                </a:solidFill>
              </a:rPr>
              <a:t>최대값 구하기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063" y="972034"/>
            <a:ext cx="115408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 smtClean="0"/>
              <a:t>MIN </a:t>
            </a:r>
            <a:r>
              <a:rPr lang="ko-KR" altLang="en-US" sz="1600" dirty="0" smtClean="0"/>
              <a:t>또는 </a:t>
            </a:r>
            <a:r>
              <a:rPr lang="en-US" altLang="ko-KR" sz="1600" dirty="0" smtClean="0"/>
              <a:t>MAX</a:t>
            </a:r>
            <a:r>
              <a:rPr lang="ko-KR" altLang="en-US" sz="1600" dirty="0" smtClean="0"/>
              <a:t>를 구하는 </a:t>
            </a:r>
            <a:r>
              <a:rPr lang="en-US" altLang="ko-KR" sz="1600" dirty="0" smtClean="0"/>
              <a:t>SQL </a:t>
            </a:r>
            <a:r>
              <a:rPr lang="ko-KR" altLang="en-US" sz="1600" dirty="0" smtClean="0"/>
              <a:t>실행계획에는 </a:t>
            </a:r>
            <a:r>
              <a:rPr lang="en-US" altLang="ko-KR" sz="1600" dirty="0" smtClean="0"/>
              <a:t>Sort Aggregate </a:t>
            </a:r>
            <a:r>
              <a:rPr lang="ko-KR" altLang="en-US" sz="1600" dirty="0" smtClean="0"/>
              <a:t>오퍼레이션이 나타남 </a:t>
            </a:r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</a:rPr>
              <a:t>실제 정렬하지 않지만 </a:t>
            </a:r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</a:rPr>
              <a:t>Sort Area</a:t>
            </a:r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</a:rPr>
              <a:t>를 이용</a:t>
            </a:r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endParaRPr lang="en-US" altLang="ko-KR" sz="1600" dirty="0"/>
          </a:p>
          <a:p>
            <a:pPr>
              <a:lnSpc>
                <a:spcPct val="120000"/>
              </a:lnSpc>
            </a:pPr>
            <a:r>
              <a:rPr lang="ko-KR" altLang="en-US" sz="1600" dirty="0" smtClean="0"/>
              <a:t>인덱스는 정렬되어 있으므로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전체 데이터를 읽지 않고 최소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최대값을 구할 수 있음</a:t>
            </a:r>
            <a:endParaRPr lang="en-US" altLang="ko-KR" sz="1600" dirty="0" smtClean="0"/>
          </a:p>
          <a:p>
            <a:pPr>
              <a:lnSpc>
                <a:spcPct val="120000"/>
              </a:lnSpc>
            </a:pPr>
            <a:r>
              <a:rPr lang="ko-KR" altLang="en-US" sz="1600" dirty="0" smtClean="0"/>
              <a:t>조건 </a:t>
            </a:r>
            <a:r>
              <a:rPr lang="en-US" altLang="ko-KR" sz="1600" dirty="0"/>
              <a:t>:</a:t>
            </a:r>
            <a:r>
              <a:rPr lang="en-US" altLang="ko-KR" sz="1600" dirty="0" smtClean="0"/>
              <a:t> </a:t>
            </a:r>
            <a:r>
              <a:rPr lang="ko-KR" altLang="en-US" sz="1600" dirty="0" err="1" smtClean="0"/>
              <a:t>조건절</a:t>
            </a:r>
            <a:r>
              <a:rPr lang="ko-KR" altLang="en-US" sz="1600" dirty="0" smtClean="0"/>
              <a:t> 컬럼과 </a:t>
            </a:r>
            <a:r>
              <a:rPr lang="en-US" altLang="ko-KR" sz="1600" dirty="0" smtClean="0"/>
              <a:t>MIN/MAX </a:t>
            </a:r>
            <a:r>
              <a:rPr lang="ko-KR" altLang="en-US" sz="1600" dirty="0" smtClean="0"/>
              <a:t>함수 인자 컬럼이 모두 인덱스에 포함 </a:t>
            </a:r>
            <a:r>
              <a:rPr lang="en-US" altLang="ko-KR" sz="1600" dirty="0" smtClean="0"/>
              <a:t>(=</a:t>
            </a:r>
            <a:r>
              <a:rPr lang="ko-KR" altLang="en-US" sz="1600" dirty="0" smtClean="0"/>
              <a:t>테이블 액세스 발생하지 않음</a:t>
            </a:r>
            <a:r>
              <a:rPr lang="en-US" altLang="ko-KR" sz="1600" dirty="0" smtClean="0"/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600" dirty="0" smtClean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3065" y="2367523"/>
            <a:ext cx="7678823" cy="584775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CREATE </a:t>
            </a:r>
            <a:r>
              <a:rPr lang="en-US" altLang="ko-KR" sz="1600" dirty="0"/>
              <a:t>INDEX EMP_X1 ON EMP(</a:t>
            </a:r>
            <a:r>
              <a:rPr lang="en-US" altLang="ko-KR" sz="1600" dirty="0">
                <a:solidFill>
                  <a:srgbClr val="00B0F0"/>
                </a:solidFill>
              </a:rPr>
              <a:t>DEPTNO</a:t>
            </a:r>
            <a:r>
              <a:rPr lang="en-US" altLang="ko-KR" sz="1600" dirty="0"/>
              <a:t>, </a:t>
            </a:r>
            <a:r>
              <a:rPr lang="en-US" altLang="ko-KR" sz="1600" dirty="0">
                <a:solidFill>
                  <a:srgbClr val="FFC000"/>
                </a:solidFill>
              </a:rPr>
              <a:t>MGR</a:t>
            </a:r>
            <a:r>
              <a:rPr lang="en-US" altLang="ko-KR" sz="1600" dirty="0"/>
              <a:t>, </a:t>
            </a:r>
            <a:r>
              <a:rPr lang="en-US" altLang="ko-KR" sz="1600" dirty="0">
                <a:solidFill>
                  <a:srgbClr val="00B050"/>
                </a:solidFill>
              </a:rPr>
              <a:t>SAL</a:t>
            </a:r>
            <a:r>
              <a:rPr lang="en-US" altLang="ko-KR" sz="1600" dirty="0"/>
              <a:t>);</a:t>
            </a:r>
          </a:p>
          <a:p>
            <a:r>
              <a:rPr lang="en-US" altLang="ko-KR" sz="1600" dirty="0"/>
              <a:t>SELECT MAX(</a:t>
            </a:r>
            <a:r>
              <a:rPr lang="en-US" altLang="ko-KR" sz="1600" dirty="0">
                <a:solidFill>
                  <a:srgbClr val="00B050"/>
                </a:solidFill>
              </a:rPr>
              <a:t>SAL</a:t>
            </a:r>
            <a:r>
              <a:rPr lang="en-US" altLang="ko-KR" sz="1600" dirty="0"/>
              <a:t>) FROM EMP WHERE </a:t>
            </a:r>
            <a:r>
              <a:rPr lang="en-US" altLang="ko-KR" sz="1600" dirty="0">
                <a:solidFill>
                  <a:srgbClr val="00B0F0"/>
                </a:solidFill>
              </a:rPr>
              <a:t>DEPTNO</a:t>
            </a:r>
            <a:r>
              <a:rPr lang="en-US" altLang="ko-KR" sz="1600" dirty="0"/>
              <a:t> = 30 AND </a:t>
            </a:r>
            <a:r>
              <a:rPr lang="en-US" altLang="ko-KR" sz="1600" dirty="0">
                <a:solidFill>
                  <a:srgbClr val="FFC000"/>
                </a:solidFill>
              </a:rPr>
              <a:t>MGR</a:t>
            </a:r>
            <a:r>
              <a:rPr lang="en-US" altLang="ko-KR" sz="1600" dirty="0"/>
              <a:t> = 7698;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62" y="3063093"/>
            <a:ext cx="10030137" cy="352180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467456" y="3353305"/>
            <a:ext cx="5406459" cy="348323"/>
          </a:xfrm>
          <a:prstGeom prst="rect">
            <a:avLst/>
          </a:prstGeom>
          <a:solidFill>
            <a:schemeClr val="accent6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두 조건을 만족하는 레코드 범위 중 가장 오른쪽의 값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372398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87920" y="272716"/>
            <a:ext cx="829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accent1"/>
                </a:solidFill>
              </a:rPr>
              <a:t>5.3.3</a:t>
            </a:r>
            <a:endParaRPr lang="ko-KR" altLang="en-US" sz="24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19510" y="272716"/>
            <a:ext cx="3365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최소값</a:t>
            </a:r>
            <a:r>
              <a:rPr lang="en-US" altLang="ko-KR" sz="2800" b="1" spc="-300" dirty="0" smtClean="0">
                <a:solidFill>
                  <a:schemeClr val="accent1"/>
                </a:solidFill>
              </a:rPr>
              <a:t>/</a:t>
            </a:r>
            <a:r>
              <a:rPr lang="ko-KR" altLang="en-US" sz="2800" b="1" spc="-300" dirty="0" smtClean="0">
                <a:solidFill>
                  <a:schemeClr val="accent1"/>
                </a:solidFill>
              </a:rPr>
              <a:t>최대값 구하기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33065" y="1369894"/>
            <a:ext cx="7678823" cy="584775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CREATE INDEX EMP_X1 ON EMP(</a:t>
            </a:r>
            <a:r>
              <a:rPr lang="en-US" altLang="ko-KR" sz="1600" dirty="0">
                <a:solidFill>
                  <a:srgbClr val="00B0F0"/>
                </a:solidFill>
              </a:rPr>
              <a:t>DEPTNO</a:t>
            </a:r>
            <a:r>
              <a:rPr lang="en-US" altLang="ko-KR" sz="1600" dirty="0"/>
              <a:t>, </a:t>
            </a:r>
            <a:r>
              <a:rPr lang="en-US" altLang="ko-KR" sz="1600" dirty="0">
                <a:solidFill>
                  <a:srgbClr val="00B050"/>
                </a:solidFill>
              </a:rPr>
              <a:t>SAL</a:t>
            </a:r>
            <a:r>
              <a:rPr lang="en-US" altLang="ko-KR" sz="1600" dirty="0"/>
              <a:t>, </a:t>
            </a:r>
            <a:r>
              <a:rPr lang="en-US" altLang="ko-KR" sz="1600" dirty="0">
                <a:solidFill>
                  <a:srgbClr val="FFC000"/>
                </a:solidFill>
              </a:rPr>
              <a:t>MGR</a:t>
            </a:r>
            <a:r>
              <a:rPr lang="en-US" altLang="ko-KR" sz="1600" dirty="0"/>
              <a:t>);</a:t>
            </a:r>
          </a:p>
          <a:p>
            <a:r>
              <a:rPr lang="en-US" altLang="ko-KR" sz="1600" dirty="0"/>
              <a:t>SELECT MAX(</a:t>
            </a:r>
            <a:r>
              <a:rPr lang="en-US" altLang="ko-KR" sz="1600" dirty="0">
                <a:solidFill>
                  <a:srgbClr val="00B050"/>
                </a:solidFill>
              </a:rPr>
              <a:t>SAL</a:t>
            </a:r>
            <a:r>
              <a:rPr lang="en-US" altLang="ko-KR" sz="1600" dirty="0"/>
              <a:t>) FROM EMP WHERE </a:t>
            </a:r>
            <a:r>
              <a:rPr lang="en-US" altLang="ko-KR" sz="1600" dirty="0">
                <a:solidFill>
                  <a:srgbClr val="00B0F0"/>
                </a:solidFill>
              </a:rPr>
              <a:t>DEPTNO</a:t>
            </a:r>
            <a:r>
              <a:rPr lang="en-US" altLang="ko-KR" sz="1600" dirty="0"/>
              <a:t> = 30 AND </a:t>
            </a:r>
            <a:r>
              <a:rPr lang="en-US" altLang="ko-KR" sz="1600" dirty="0">
                <a:solidFill>
                  <a:srgbClr val="FFC000"/>
                </a:solidFill>
              </a:rPr>
              <a:t>MGR</a:t>
            </a:r>
            <a:r>
              <a:rPr lang="en-US" altLang="ko-KR" sz="1600" dirty="0"/>
              <a:t> = 7698;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63" y="2185654"/>
            <a:ext cx="11456616" cy="397807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2456" y="3882302"/>
            <a:ext cx="7569087" cy="584775"/>
          </a:xfrm>
          <a:prstGeom prst="rect">
            <a:avLst/>
          </a:prstGeom>
          <a:solidFill>
            <a:schemeClr val="accent6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DEPTNO </a:t>
            </a:r>
            <a:r>
              <a:rPr lang="ko-KR" altLang="en-US" sz="1600" dirty="0" smtClean="0"/>
              <a:t>조건을 만족하는 레코드 범위 중 가장 오른쪽 값부터 스캔 </a:t>
            </a:r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액세스조건</a:t>
            </a:r>
            <a:r>
              <a:rPr lang="en-US" altLang="ko-KR" sz="1600" dirty="0" smtClean="0"/>
              <a:t>)</a:t>
            </a:r>
          </a:p>
          <a:p>
            <a:r>
              <a:rPr lang="en-US" altLang="ko-KR" sz="1600" dirty="0" smtClean="0"/>
              <a:t>MGR </a:t>
            </a:r>
            <a:r>
              <a:rPr lang="ko-KR" altLang="en-US" sz="1600" dirty="0" smtClean="0"/>
              <a:t>조건을 만족하는 레코드를 찾으면 </a:t>
            </a:r>
            <a:r>
              <a:rPr lang="en-US" altLang="ko-KR" sz="1600" dirty="0" smtClean="0"/>
              <a:t>STOP (</a:t>
            </a:r>
            <a:r>
              <a:rPr lang="ko-KR" altLang="en-US" sz="1600" dirty="0" err="1" smtClean="0"/>
              <a:t>필터조건</a:t>
            </a:r>
            <a:r>
              <a:rPr lang="en-US" altLang="ko-KR" sz="16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0132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87920" y="272716"/>
            <a:ext cx="829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accent1"/>
                </a:solidFill>
              </a:rPr>
              <a:t>5.3.3</a:t>
            </a:r>
            <a:endParaRPr lang="ko-KR" altLang="en-US" sz="24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19510" y="272716"/>
            <a:ext cx="3365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최소값</a:t>
            </a:r>
            <a:r>
              <a:rPr lang="en-US" altLang="ko-KR" sz="2800" b="1" spc="-300" dirty="0" smtClean="0">
                <a:solidFill>
                  <a:schemeClr val="accent1"/>
                </a:solidFill>
              </a:rPr>
              <a:t>/</a:t>
            </a:r>
            <a:r>
              <a:rPr lang="ko-KR" altLang="en-US" sz="2800" b="1" spc="-300" dirty="0" smtClean="0">
                <a:solidFill>
                  <a:schemeClr val="accent1"/>
                </a:solidFill>
              </a:rPr>
              <a:t>최대값 구하기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33065" y="1369894"/>
            <a:ext cx="7678823" cy="584775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CREATE INDEX EMP_X1 ON EMP(</a:t>
            </a:r>
            <a:r>
              <a:rPr lang="en-US" altLang="ko-KR" sz="1600" dirty="0">
                <a:solidFill>
                  <a:srgbClr val="00B050"/>
                </a:solidFill>
              </a:rPr>
              <a:t>SAL</a:t>
            </a:r>
            <a:r>
              <a:rPr lang="en-US" altLang="ko-KR" sz="1600" dirty="0"/>
              <a:t>, </a:t>
            </a:r>
            <a:r>
              <a:rPr lang="en-US" altLang="ko-KR" sz="1600" dirty="0">
                <a:solidFill>
                  <a:srgbClr val="00B0F0"/>
                </a:solidFill>
              </a:rPr>
              <a:t>DEPTNO</a:t>
            </a:r>
            <a:r>
              <a:rPr lang="en-US" altLang="ko-KR" sz="1600" dirty="0"/>
              <a:t>, </a:t>
            </a:r>
            <a:r>
              <a:rPr lang="en-US" altLang="ko-KR" sz="1600" dirty="0">
                <a:solidFill>
                  <a:srgbClr val="FFC000"/>
                </a:solidFill>
              </a:rPr>
              <a:t>MGR</a:t>
            </a:r>
            <a:r>
              <a:rPr lang="en-US" altLang="ko-KR" sz="1600" dirty="0"/>
              <a:t>);</a:t>
            </a:r>
          </a:p>
          <a:p>
            <a:r>
              <a:rPr lang="en-US" altLang="ko-KR" sz="1600" dirty="0"/>
              <a:t>SELECT MAX(</a:t>
            </a:r>
            <a:r>
              <a:rPr lang="en-US" altLang="ko-KR" sz="1600" dirty="0">
                <a:solidFill>
                  <a:srgbClr val="00B050"/>
                </a:solidFill>
              </a:rPr>
              <a:t>SAL</a:t>
            </a:r>
            <a:r>
              <a:rPr lang="en-US" altLang="ko-KR" sz="1600" dirty="0"/>
              <a:t>) FROM EMP WHERE </a:t>
            </a:r>
            <a:r>
              <a:rPr lang="en-US" altLang="ko-KR" sz="1600" dirty="0">
                <a:solidFill>
                  <a:srgbClr val="00B0F0"/>
                </a:solidFill>
              </a:rPr>
              <a:t>DEPTNO</a:t>
            </a:r>
            <a:r>
              <a:rPr lang="en-US" altLang="ko-KR" sz="1600" dirty="0"/>
              <a:t> = 30 AND </a:t>
            </a:r>
            <a:r>
              <a:rPr lang="en-US" altLang="ko-KR" sz="1600" dirty="0">
                <a:solidFill>
                  <a:srgbClr val="FFC000"/>
                </a:solidFill>
              </a:rPr>
              <a:t>MGR</a:t>
            </a:r>
            <a:r>
              <a:rPr lang="en-US" altLang="ko-KR" sz="1600" dirty="0"/>
              <a:t> = 7698;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63" y="2144835"/>
            <a:ext cx="11456616" cy="440268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2456" y="3882302"/>
            <a:ext cx="7569087" cy="584775"/>
          </a:xfrm>
          <a:prstGeom prst="rect">
            <a:avLst/>
          </a:prstGeom>
          <a:solidFill>
            <a:schemeClr val="accent6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인덱스 전체 레코드 중 가장 오른쪽에서 스캔을 시작</a:t>
            </a:r>
            <a:endParaRPr lang="en-US" altLang="ko-KR" sz="1600" dirty="0" smtClean="0"/>
          </a:p>
          <a:p>
            <a:r>
              <a:rPr lang="en-US" altLang="ko-KR" sz="1600" dirty="0" smtClean="0"/>
              <a:t>DEPTNO</a:t>
            </a:r>
            <a:r>
              <a:rPr lang="ko-KR" altLang="en-US" sz="1600" dirty="0" smtClean="0"/>
              <a:t>와 </a:t>
            </a:r>
            <a:r>
              <a:rPr lang="en-US" altLang="ko-KR" sz="1600" dirty="0" smtClean="0"/>
              <a:t>MGR</a:t>
            </a:r>
            <a:r>
              <a:rPr lang="ko-KR" altLang="en-US" sz="1600" dirty="0" smtClean="0"/>
              <a:t>조건을 모두 만족하는 레코드를 찾았을 때 </a:t>
            </a:r>
            <a:r>
              <a:rPr lang="en-US" altLang="ko-KR" sz="1600" dirty="0" smtClean="0"/>
              <a:t>STOP (</a:t>
            </a:r>
            <a:r>
              <a:rPr lang="ko-KR" altLang="en-US" sz="1600" dirty="0" err="1" smtClean="0"/>
              <a:t>필터조건</a:t>
            </a:r>
            <a:r>
              <a:rPr lang="en-US" altLang="ko-KR" sz="16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5570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1229707" y="721892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8183-DB54-F711-9B69-C8C5752AF7AF}"/>
              </a:ext>
            </a:extLst>
          </p:cNvPr>
          <p:cNvSpPr txBox="1"/>
          <p:nvPr/>
        </p:nvSpPr>
        <p:spPr>
          <a:xfrm>
            <a:off x="1856247" y="2362199"/>
            <a:ext cx="550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accent1"/>
                </a:solidFill>
              </a:rPr>
              <a:t>5.1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F8E78-68AC-B048-5336-EE835D4169E6}"/>
              </a:ext>
            </a:extLst>
          </p:cNvPr>
          <p:cNvSpPr txBox="1"/>
          <p:nvPr/>
        </p:nvSpPr>
        <p:spPr>
          <a:xfrm>
            <a:off x="2585007" y="2300644"/>
            <a:ext cx="3345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smtClean="0">
                <a:solidFill>
                  <a:schemeClr val="accent1"/>
                </a:solidFill>
              </a:rPr>
              <a:t>소트 연산에 대한 이해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F5BEB-A29E-EC98-4681-67E53CB0B3C2}"/>
              </a:ext>
            </a:extLst>
          </p:cNvPr>
          <p:cNvSpPr txBox="1"/>
          <p:nvPr/>
        </p:nvSpPr>
        <p:spPr>
          <a:xfrm>
            <a:off x="1856247" y="3438417"/>
            <a:ext cx="550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5.2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F1453-BC33-8329-E803-35808F5E93AA}"/>
              </a:ext>
            </a:extLst>
          </p:cNvPr>
          <p:cNvSpPr txBox="1"/>
          <p:nvPr/>
        </p:nvSpPr>
        <p:spPr>
          <a:xfrm>
            <a:off x="2585007" y="3376862"/>
            <a:ext cx="4915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smtClean="0">
                <a:solidFill>
                  <a:schemeClr val="accent1"/>
                </a:solidFill>
              </a:rPr>
              <a:t>소트가 발생하지 않도록 </a:t>
            </a:r>
            <a:r>
              <a:rPr lang="en-US" altLang="ko-KR" sz="2800" spc="-300" dirty="0" smtClean="0">
                <a:solidFill>
                  <a:schemeClr val="accent1"/>
                </a:solidFill>
              </a:rPr>
              <a:t>SQL </a:t>
            </a:r>
            <a:r>
              <a:rPr lang="ko-KR" altLang="en-US" sz="2800" spc="-300" dirty="0" smtClean="0">
                <a:solidFill>
                  <a:schemeClr val="accent1"/>
                </a:solidFill>
              </a:rPr>
              <a:t>작성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7FBC02-6717-E326-10F3-EED37C2CE102}"/>
              </a:ext>
            </a:extLst>
          </p:cNvPr>
          <p:cNvSpPr txBox="1"/>
          <p:nvPr/>
        </p:nvSpPr>
        <p:spPr>
          <a:xfrm>
            <a:off x="1856247" y="4514635"/>
            <a:ext cx="550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5.3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A99F0-E26F-49EF-19FA-5DA225DF25D0}"/>
              </a:ext>
            </a:extLst>
          </p:cNvPr>
          <p:cNvSpPr txBox="1"/>
          <p:nvPr/>
        </p:nvSpPr>
        <p:spPr>
          <a:xfrm>
            <a:off x="2585007" y="4453080"/>
            <a:ext cx="4705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smtClean="0">
                <a:solidFill>
                  <a:schemeClr val="accent1"/>
                </a:solidFill>
              </a:rPr>
              <a:t>인덱스를 이용한 소트 연산 생략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5CD14-4594-1730-18CF-710701846C6F}"/>
              </a:ext>
            </a:extLst>
          </p:cNvPr>
          <p:cNvSpPr txBox="1"/>
          <p:nvPr/>
        </p:nvSpPr>
        <p:spPr>
          <a:xfrm>
            <a:off x="1856247" y="5590853"/>
            <a:ext cx="550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5.4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B9965-4F0D-8E0C-4C5A-019C795529F3}"/>
              </a:ext>
            </a:extLst>
          </p:cNvPr>
          <p:cNvSpPr txBox="1"/>
          <p:nvPr/>
        </p:nvSpPr>
        <p:spPr>
          <a:xfrm>
            <a:off x="2585007" y="5529298"/>
            <a:ext cx="5549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 smtClean="0">
                <a:solidFill>
                  <a:schemeClr val="accent1"/>
                </a:solidFill>
              </a:rPr>
              <a:t>Sort Area</a:t>
            </a:r>
            <a:r>
              <a:rPr lang="ko-KR" altLang="en-US" sz="2800" spc="-300" dirty="0" smtClean="0">
                <a:solidFill>
                  <a:schemeClr val="accent1"/>
                </a:solidFill>
              </a:rPr>
              <a:t>를 적게 사용하도록 </a:t>
            </a:r>
            <a:r>
              <a:rPr lang="en-US" altLang="ko-KR" sz="2800" spc="-300" dirty="0" smtClean="0">
                <a:solidFill>
                  <a:schemeClr val="accent1"/>
                </a:solidFill>
              </a:rPr>
              <a:t>SQL </a:t>
            </a:r>
            <a:r>
              <a:rPr lang="ko-KR" altLang="en-US" sz="2800" spc="-300" dirty="0" smtClean="0">
                <a:solidFill>
                  <a:schemeClr val="accent1"/>
                </a:solidFill>
              </a:rPr>
              <a:t>작성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87920" y="272716"/>
            <a:ext cx="829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accent1"/>
                </a:solidFill>
              </a:rPr>
              <a:t>5.3.3</a:t>
            </a:r>
            <a:endParaRPr lang="ko-KR" altLang="en-US" sz="24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19510" y="272716"/>
            <a:ext cx="3365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최소값</a:t>
            </a:r>
            <a:r>
              <a:rPr lang="en-US" altLang="ko-KR" sz="2800" b="1" spc="-300" dirty="0" smtClean="0">
                <a:solidFill>
                  <a:schemeClr val="accent1"/>
                </a:solidFill>
              </a:rPr>
              <a:t>/</a:t>
            </a:r>
            <a:r>
              <a:rPr lang="ko-KR" altLang="en-US" sz="2800" b="1" spc="-300" dirty="0" smtClean="0">
                <a:solidFill>
                  <a:schemeClr val="accent1"/>
                </a:solidFill>
              </a:rPr>
              <a:t>최대값 구하기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33065" y="1369894"/>
            <a:ext cx="7678823" cy="584775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CREATE INDEX EMP_X1 ON EMP(</a:t>
            </a:r>
            <a:r>
              <a:rPr lang="en-US" altLang="ko-KR" sz="1600" dirty="0">
                <a:solidFill>
                  <a:srgbClr val="00B0F0"/>
                </a:solidFill>
              </a:rPr>
              <a:t>DEPTNO</a:t>
            </a:r>
            <a:r>
              <a:rPr lang="en-US" altLang="ko-KR" sz="1600" dirty="0"/>
              <a:t>, </a:t>
            </a:r>
            <a:r>
              <a:rPr lang="en-US" altLang="ko-KR" sz="1600" dirty="0">
                <a:solidFill>
                  <a:srgbClr val="00B050"/>
                </a:solidFill>
              </a:rPr>
              <a:t>SAL</a:t>
            </a:r>
            <a:r>
              <a:rPr lang="en-US" altLang="ko-KR" sz="1600" dirty="0"/>
              <a:t>);</a:t>
            </a:r>
          </a:p>
          <a:p>
            <a:r>
              <a:rPr lang="en-US" altLang="ko-KR" sz="1600" dirty="0"/>
              <a:t>SELECT MAX(</a:t>
            </a:r>
            <a:r>
              <a:rPr lang="en-US" altLang="ko-KR" sz="1600" dirty="0">
                <a:solidFill>
                  <a:srgbClr val="00B050"/>
                </a:solidFill>
              </a:rPr>
              <a:t>SAL</a:t>
            </a:r>
            <a:r>
              <a:rPr lang="en-US" altLang="ko-KR" sz="1600" dirty="0"/>
              <a:t>) FROM EMP WHERE </a:t>
            </a:r>
            <a:r>
              <a:rPr lang="en-US" altLang="ko-KR" sz="1600" dirty="0">
                <a:solidFill>
                  <a:srgbClr val="00B0F0"/>
                </a:solidFill>
              </a:rPr>
              <a:t>DEPTNO</a:t>
            </a:r>
            <a:r>
              <a:rPr lang="en-US" altLang="ko-KR" sz="1600" dirty="0"/>
              <a:t> = 30 AND </a:t>
            </a:r>
            <a:r>
              <a:rPr lang="en-US" altLang="ko-KR" sz="1600" dirty="0">
                <a:solidFill>
                  <a:srgbClr val="FFC000"/>
                </a:solidFill>
              </a:rPr>
              <a:t>MGR</a:t>
            </a:r>
            <a:r>
              <a:rPr lang="en-US" altLang="ko-KR" sz="1600" dirty="0"/>
              <a:t> = 7698;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65" y="2106685"/>
            <a:ext cx="7678824" cy="44789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16400" y="2528627"/>
            <a:ext cx="6886915" cy="1077218"/>
          </a:xfrm>
          <a:prstGeom prst="rect">
            <a:avLst/>
          </a:prstGeom>
          <a:solidFill>
            <a:schemeClr val="accent6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MGR</a:t>
            </a:r>
            <a:r>
              <a:rPr lang="ko-KR" altLang="en-US" sz="1600" dirty="0" smtClean="0"/>
              <a:t>컬럼이 인덱스에 없으므로 해당 조건은 테이블에서 </a:t>
            </a:r>
            <a:r>
              <a:rPr lang="ko-KR" altLang="en-US" sz="1600" dirty="0" err="1" smtClean="0"/>
              <a:t>필터링이</a:t>
            </a:r>
            <a:r>
              <a:rPr lang="ko-KR" altLang="en-US" sz="1600" dirty="0" smtClean="0"/>
              <a:t> 필요</a:t>
            </a:r>
            <a:endParaRPr lang="en-US" altLang="ko-KR" sz="1600" dirty="0" smtClean="0"/>
          </a:p>
          <a:p>
            <a:r>
              <a:rPr lang="en-US" altLang="ko-KR" sz="1600" dirty="0" smtClean="0"/>
              <a:t>DEPTNO 30 </a:t>
            </a:r>
            <a:r>
              <a:rPr lang="ko-KR" altLang="en-US" sz="1600" dirty="0" smtClean="0"/>
              <a:t>조건을 만족하는 모든 레코드를 읽어 테이블에서 </a:t>
            </a:r>
            <a:r>
              <a:rPr lang="ko-KR" altLang="en-US" sz="1600" dirty="0" err="1" smtClean="0"/>
              <a:t>필터링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이후 </a:t>
            </a:r>
            <a:r>
              <a:rPr lang="en-US" altLang="ko-KR" sz="1600" dirty="0" smtClean="0"/>
              <a:t>MAX</a:t>
            </a:r>
            <a:r>
              <a:rPr lang="ko-KR" altLang="en-US" sz="1600" dirty="0" smtClean="0"/>
              <a:t>를 연산</a:t>
            </a:r>
            <a:endParaRPr lang="en-US" altLang="ko-KR" sz="1600" dirty="0" smtClean="0"/>
          </a:p>
          <a:p>
            <a:r>
              <a:rPr lang="en-US" altLang="ko-KR" sz="1600" dirty="0" smtClean="0"/>
              <a:t>-&gt; FITST ROW STOPKEY </a:t>
            </a:r>
            <a:r>
              <a:rPr lang="ko-KR" altLang="en-US" sz="1600" dirty="0" smtClean="0"/>
              <a:t>알고리즘이 동작하지 않음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1308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87920" y="272716"/>
            <a:ext cx="829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accent1"/>
                </a:solidFill>
              </a:rPr>
              <a:t>5.3.3</a:t>
            </a:r>
            <a:endParaRPr lang="ko-KR" altLang="en-US" sz="24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19510" y="272716"/>
            <a:ext cx="3365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최소값</a:t>
            </a:r>
            <a:r>
              <a:rPr lang="en-US" altLang="ko-KR" sz="2800" b="1" spc="-300" dirty="0" smtClean="0">
                <a:solidFill>
                  <a:schemeClr val="accent1"/>
                </a:solidFill>
              </a:rPr>
              <a:t>/</a:t>
            </a:r>
            <a:r>
              <a:rPr lang="ko-KR" altLang="en-US" sz="2800" b="1" spc="-300" dirty="0" smtClean="0">
                <a:solidFill>
                  <a:schemeClr val="accent1"/>
                </a:solidFill>
              </a:rPr>
              <a:t>최대값 구하기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063" y="972034"/>
            <a:ext cx="4236737" cy="358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 smtClean="0"/>
              <a:t>TOP N </a:t>
            </a:r>
            <a:r>
              <a:rPr lang="ko-KR" altLang="en-US" sz="1600" dirty="0" smtClean="0"/>
              <a:t>쿼리를 이용해 최소값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최대값 구하기</a:t>
            </a:r>
            <a:endParaRPr lang="en-US" altLang="ko-KR" sz="16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33065" y="1607547"/>
            <a:ext cx="7678823" cy="2800767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CREATE INDEX EMP_X1 ON EMP(DEPTNO, SAL);</a:t>
            </a:r>
          </a:p>
          <a:p>
            <a:endParaRPr lang="en-US" altLang="ko-KR" sz="1600" dirty="0"/>
          </a:p>
          <a:p>
            <a:r>
              <a:rPr lang="en-US" altLang="ko-KR" sz="1600" dirty="0"/>
              <a:t>SELECT *</a:t>
            </a:r>
          </a:p>
          <a:p>
            <a:r>
              <a:rPr lang="en-US" altLang="ko-KR" sz="1600" dirty="0"/>
              <a:t>  FROM ( </a:t>
            </a:r>
          </a:p>
          <a:p>
            <a:r>
              <a:rPr lang="en-US" altLang="ko-KR" sz="1600" dirty="0"/>
              <a:t>         SELECT SAL</a:t>
            </a:r>
          </a:p>
          <a:p>
            <a:r>
              <a:rPr lang="en-US" altLang="ko-KR" sz="1600" dirty="0"/>
              <a:t>           FROM EMP</a:t>
            </a:r>
          </a:p>
          <a:p>
            <a:r>
              <a:rPr lang="en-US" altLang="ko-KR" sz="1600" dirty="0"/>
              <a:t>          WHERE DEPTNO = 30</a:t>
            </a:r>
          </a:p>
          <a:p>
            <a:r>
              <a:rPr lang="en-US" altLang="ko-KR" sz="1600" dirty="0"/>
              <a:t>            AND MGR = 7698</a:t>
            </a:r>
          </a:p>
          <a:p>
            <a:r>
              <a:rPr lang="en-US" altLang="ko-KR" sz="1600" dirty="0"/>
              <a:t>          ORDER BY SAL DESC </a:t>
            </a:r>
          </a:p>
          <a:p>
            <a:r>
              <a:rPr lang="en-US" altLang="ko-KR" sz="1600" dirty="0"/>
              <a:t>        )</a:t>
            </a:r>
          </a:p>
          <a:p>
            <a:r>
              <a:rPr lang="en-US" altLang="ko-KR" sz="1600" dirty="0"/>
              <a:t> WHERE </a:t>
            </a:r>
            <a:r>
              <a:rPr lang="en-US" altLang="ko-KR" sz="1600" dirty="0">
                <a:solidFill>
                  <a:srgbClr val="C00000"/>
                </a:solidFill>
              </a:rPr>
              <a:t>ROWNUM &lt;= 1;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857" y="2859312"/>
            <a:ext cx="7019363" cy="355688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7920" y="4704169"/>
            <a:ext cx="4578176" cy="1865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600" dirty="0" smtClean="0"/>
              <a:t>MGR</a:t>
            </a:r>
            <a:r>
              <a:rPr lang="ko-KR" altLang="en-US" sz="1600" dirty="0" smtClean="0"/>
              <a:t>이 인덱스에 없지만 </a:t>
            </a:r>
            <a:r>
              <a:rPr lang="ko-KR" altLang="en-US" sz="1600" dirty="0" err="1" smtClean="0"/>
              <a:t>풀스캔</a:t>
            </a:r>
            <a:r>
              <a:rPr lang="en-US" altLang="ko-KR" sz="1600" dirty="0" smtClean="0"/>
              <a:t>X</a:t>
            </a:r>
            <a:endParaRPr lang="en-US" altLang="ko-KR" sz="1600" dirty="0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600" dirty="0" smtClean="0"/>
              <a:t>DEPTNO </a:t>
            </a:r>
            <a:r>
              <a:rPr lang="ko-KR" altLang="en-US" sz="1600" dirty="0" smtClean="0"/>
              <a:t>조건을 만족하는 가장 오른쪽부터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역순으로 테이블 액세스</a:t>
            </a:r>
            <a:endParaRPr lang="en-US" altLang="ko-KR" sz="1600" dirty="0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600" dirty="0" smtClean="0"/>
              <a:t>MGR</a:t>
            </a:r>
            <a:r>
              <a:rPr lang="ko-KR" altLang="en-US" sz="1600" dirty="0" smtClean="0"/>
              <a:t>조건을 만족하는 레코드를 찾으면 </a:t>
            </a:r>
            <a:r>
              <a:rPr lang="en-US" altLang="ko-KR" sz="1600" dirty="0" smtClean="0"/>
              <a:t>STOP</a:t>
            </a:r>
            <a:br>
              <a:rPr lang="en-US" altLang="ko-KR" sz="1600" dirty="0" smtClean="0"/>
            </a:br>
            <a:r>
              <a:rPr lang="en-US" altLang="ko-KR" sz="1600" dirty="0" smtClean="0"/>
              <a:t>(ROWNUM &lt;= 1)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600" dirty="0" smtClean="0"/>
              <a:t>MIN / MAX</a:t>
            </a:r>
            <a:r>
              <a:rPr lang="ko-KR" altLang="en-US" sz="1600" dirty="0" smtClean="0"/>
              <a:t>보다 효율적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163939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87920" y="272716"/>
            <a:ext cx="829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accent1"/>
                </a:solidFill>
              </a:rPr>
              <a:t>5.3.4</a:t>
            </a:r>
            <a:endParaRPr lang="ko-KR" altLang="en-US" sz="24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19510" y="272716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이력 조회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063" y="1636805"/>
            <a:ext cx="9708170" cy="2751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600" dirty="0" smtClean="0"/>
              <a:t>FIRST ROW STOPKEY / TOP N STOPKEY </a:t>
            </a:r>
            <a:r>
              <a:rPr lang="ko-KR" altLang="en-US" sz="1600" dirty="0" smtClean="0"/>
              <a:t>알고리즘이 작동할 수 있도록 인덱스 설계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구현해야 효율적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endParaRPr lang="en-US" altLang="ko-KR" sz="1600" dirty="0" smtClean="0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600" dirty="0" smtClean="0"/>
              <a:t>INDEX_DESC </a:t>
            </a:r>
            <a:r>
              <a:rPr lang="ko-KR" altLang="en-US" sz="1600" dirty="0" smtClean="0"/>
              <a:t>힌트 활용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인덱스를 역순으로 읽도록 주는 힌트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                                 </a:t>
            </a:r>
            <a:r>
              <a:rPr lang="ko-KR" altLang="en-US" sz="1600" dirty="0" smtClean="0"/>
              <a:t>단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인덱스 구성이 완벽해야만 쿼리가 잘 작동함</a:t>
            </a:r>
            <a:endParaRPr lang="en-US" altLang="ko-KR" sz="1600" dirty="0" smtClean="0"/>
          </a:p>
          <a:p>
            <a:pPr>
              <a:lnSpc>
                <a:spcPct val="120000"/>
              </a:lnSpc>
            </a:pP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endParaRPr lang="en-US" altLang="ko-KR" sz="1600" dirty="0"/>
          </a:p>
          <a:p>
            <a:pPr>
              <a:lnSpc>
                <a:spcPct val="120000"/>
              </a:lnSpc>
            </a:pPr>
            <a:r>
              <a:rPr lang="ko-KR" altLang="en-US" sz="1600" dirty="0" smtClean="0"/>
              <a:t>전체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혹은 대량 장비의 이력을 조회하는 경우 </a:t>
            </a:r>
            <a:r>
              <a:rPr lang="en-US" altLang="ko-KR" sz="1600" dirty="0" smtClean="0"/>
              <a:t>STOPKEY </a:t>
            </a:r>
            <a:r>
              <a:rPr lang="ko-KR" altLang="en-US" sz="1600" dirty="0" smtClean="0"/>
              <a:t>기능 작동 여부가 튜닝의 핵심요소가 아님</a:t>
            </a:r>
            <a:endParaRPr lang="en-US" altLang="ko-KR" sz="1600" dirty="0" smtClean="0"/>
          </a:p>
          <a:p>
            <a:pPr>
              <a:lnSpc>
                <a:spcPct val="120000"/>
              </a:lnSpc>
            </a:pPr>
            <a:r>
              <a:rPr lang="ko-KR" altLang="en-US" sz="1600" dirty="0" smtClean="0"/>
              <a:t>대량 데이터를 조회할 때는 윈도우 함수를 이용하는 것이 더 효과적일 수 있음</a:t>
            </a:r>
            <a:endParaRPr lang="en-US" altLang="ko-KR" sz="1600" dirty="0" smtClean="0"/>
          </a:p>
          <a:p>
            <a:pPr>
              <a:lnSpc>
                <a:spcPct val="120000"/>
              </a:lnSpc>
            </a:pPr>
            <a:r>
              <a:rPr lang="en-US" altLang="ko-KR" sz="1600" dirty="0" smtClean="0"/>
              <a:t>FULL SCAN</a:t>
            </a:r>
            <a:r>
              <a:rPr lang="ko-KR" altLang="en-US" sz="1600" dirty="0" smtClean="0"/>
              <a:t>과 해시 조인을 이용하기 때문에 모든 과거 이력을 읽지만 인덱스를 이용하는 방식보다 빠름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122472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87920" y="272716"/>
            <a:ext cx="829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accent1"/>
                </a:solidFill>
              </a:rPr>
              <a:t>5.3.5</a:t>
            </a:r>
            <a:endParaRPr lang="ko-KR" altLang="en-US" sz="24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19510" y="272716"/>
            <a:ext cx="2957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smtClean="0">
                <a:solidFill>
                  <a:schemeClr val="accent1"/>
                </a:solidFill>
              </a:rPr>
              <a:t>Sort Group By </a:t>
            </a:r>
            <a:r>
              <a:rPr lang="ko-KR" altLang="en-US" sz="2800" b="1" spc="-300" dirty="0" smtClean="0">
                <a:solidFill>
                  <a:schemeClr val="accent1"/>
                </a:solidFill>
              </a:rPr>
              <a:t>생략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063" y="1230405"/>
            <a:ext cx="9407062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 err="1" smtClean="0"/>
              <a:t>그룹핑</a:t>
            </a:r>
            <a:r>
              <a:rPr lang="ko-KR" altLang="en-US" sz="1600" dirty="0" smtClean="0"/>
              <a:t> 연산에도 인덱스 활용 가능 </a:t>
            </a:r>
            <a:r>
              <a:rPr lang="en-US" altLang="ko-KR" sz="1600" dirty="0" smtClean="0"/>
              <a:t>: </a:t>
            </a:r>
            <a:endParaRPr lang="en-US" altLang="ko-KR" sz="1600" dirty="0"/>
          </a:p>
          <a:p>
            <a:pPr>
              <a:lnSpc>
                <a:spcPct val="120000"/>
              </a:lnSpc>
            </a:pPr>
            <a:r>
              <a:rPr lang="ko-KR" altLang="en-US" sz="1600" dirty="0" smtClean="0"/>
              <a:t>  정렬 대상 컬럼</a:t>
            </a:r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1600" dirty="0" smtClean="0">
                <a:solidFill>
                  <a:schemeClr val="bg1">
                    <a:lumMod val="65000"/>
                  </a:schemeClr>
                </a:solidFill>
              </a:rPr>
              <a:t>아래 예시 </a:t>
            </a:r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</a:rPr>
              <a:t>REGION)</a:t>
            </a:r>
            <a:r>
              <a:rPr lang="ko-KR" altLang="en-US" sz="1600" dirty="0" smtClean="0"/>
              <a:t>이 선두 컬럼인 인덱스를 이용하면 </a:t>
            </a:r>
            <a:r>
              <a:rPr lang="en-US" altLang="ko-KR" sz="1600" dirty="0" smtClean="0"/>
              <a:t>Sort Group By </a:t>
            </a:r>
            <a:r>
              <a:rPr lang="ko-KR" altLang="en-US" sz="1600" dirty="0" smtClean="0"/>
              <a:t>연산을 생략</a:t>
            </a:r>
            <a:endParaRPr lang="en-US" altLang="ko-KR" sz="16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33065" y="2117305"/>
            <a:ext cx="4166364" cy="830997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SELECT </a:t>
            </a:r>
            <a:r>
              <a:rPr lang="en-US" altLang="ko-KR" sz="1600" dirty="0"/>
              <a:t>REGION, AVG(AGE), COUNT(*)</a:t>
            </a:r>
          </a:p>
          <a:p>
            <a:r>
              <a:rPr lang="en-US" altLang="ko-KR" sz="1600" dirty="0"/>
              <a:t>  FROM CUSTOMER</a:t>
            </a:r>
          </a:p>
          <a:p>
            <a:r>
              <a:rPr lang="en-US" altLang="ko-KR" sz="1600" dirty="0"/>
              <a:t> GROUP BY REGION</a:t>
            </a:r>
            <a:r>
              <a:rPr lang="en-US" altLang="ko-KR" sz="1600" dirty="0" smtClean="0"/>
              <a:t>;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540" y="2117306"/>
            <a:ext cx="7259866" cy="404642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3065" y="3151938"/>
            <a:ext cx="4166364" cy="2554545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 smtClean="0"/>
              <a:t>A</a:t>
            </a:r>
            <a:r>
              <a:rPr lang="ko-KR" altLang="en-US" sz="1600" dirty="0" smtClean="0"/>
              <a:t>구간을 스캔하며 테이블 액세스</a:t>
            </a:r>
            <a:endParaRPr lang="en-US" altLang="ko-KR" sz="1600" dirty="0" smtClean="0"/>
          </a:p>
          <a:p>
            <a:pPr marL="342900" indent="-342900">
              <a:buAutoNum type="arabicPeriod"/>
            </a:pPr>
            <a:r>
              <a:rPr lang="en-US" altLang="ko-KR" sz="1600" dirty="0" smtClean="0"/>
              <a:t>B</a:t>
            </a:r>
            <a:r>
              <a:rPr lang="ko-KR" altLang="en-US" sz="1600" dirty="0" smtClean="0"/>
              <a:t>를 만나는 순간 </a:t>
            </a:r>
            <a:r>
              <a:rPr lang="ko-KR" altLang="en-US" sz="1600" dirty="0" err="1" smtClean="0"/>
              <a:t>집계값을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운반단위에</a:t>
            </a:r>
            <a:r>
              <a:rPr lang="ko-KR" altLang="en-US" sz="1600" dirty="0" smtClean="0"/>
              <a:t> 저장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sz="1600" dirty="0" smtClean="0"/>
              <a:t>B</a:t>
            </a:r>
            <a:r>
              <a:rPr lang="ko-KR" altLang="en-US" sz="1600" dirty="0" smtClean="0"/>
              <a:t>구간을 스캔하다가 </a:t>
            </a:r>
            <a:r>
              <a:rPr lang="en-US" altLang="ko-KR" sz="1600" dirty="0" smtClean="0"/>
              <a:t>C</a:t>
            </a:r>
            <a:r>
              <a:rPr lang="ko-KR" altLang="en-US" sz="1600" dirty="0" smtClean="0"/>
              <a:t>를 만나는 순간 </a:t>
            </a:r>
            <a:r>
              <a:rPr lang="ko-KR" altLang="en-US" sz="1600" dirty="0" err="1" smtClean="0"/>
              <a:t>집계값을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운반단위에</a:t>
            </a:r>
            <a:r>
              <a:rPr lang="ko-KR" altLang="en-US" sz="1600" dirty="0" smtClean="0"/>
              <a:t> 저장</a:t>
            </a:r>
            <a:endParaRPr lang="en-US" altLang="ko-KR" sz="1600" dirty="0" smtClean="0"/>
          </a:p>
          <a:p>
            <a:pPr marL="342900" indent="-342900">
              <a:buAutoNum type="arabicPeriod"/>
            </a:pPr>
            <a:r>
              <a:rPr lang="en-US" altLang="ko-KR" sz="1600" dirty="0" err="1" smtClean="0"/>
              <a:t>ArraySize</a:t>
            </a:r>
            <a:r>
              <a:rPr lang="ko-KR" altLang="en-US" sz="1600" dirty="0" smtClean="0"/>
              <a:t>만큼 반복 후 집계 결과를 클라이언트에게 전송</a:t>
            </a:r>
            <a:endParaRPr lang="en-US" altLang="ko-KR" sz="1600" dirty="0" smtClean="0"/>
          </a:p>
          <a:p>
            <a:pPr marL="342900" indent="-342900">
              <a:buAutoNum type="arabicPeriod"/>
            </a:pPr>
            <a:r>
              <a:rPr lang="ko-KR" altLang="en-US" sz="1600" dirty="0" smtClean="0"/>
              <a:t>다음 </a:t>
            </a:r>
            <a:r>
              <a:rPr lang="en-US" altLang="ko-KR" sz="1600" dirty="0" smtClean="0"/>
              <a:t>Fetch Call</a:t>
            </a:r>
            <a:r>
              <a:rPr lang="ko-KR" altLang="en-US" sz="1600" dirty="0" smtClean="0"/>
              <a:t>이 오면 </a:t>
            </a:r>
            <a:r>
              <a:rPr lang="en-US" altLang="ko-KR" sz="1600" dirty="0" smtClean="0"/>
              <a:t>D </a:t>
            </a:r>
            <a:r>
              <a:rPr lang="ko-KR" altLang="en-US" sz="1600" dirty="0" smtClean="0"/>
              <a:t>구간부터 </a:t>
            </a:r>
            <a:r>
              <a:rPr lang="en-US" altLang="ko-KR" sz="1600" dirty="0" smtClean="0"/>
              <a:t>1~4</a:t>
            </a:r>
            <a:r>
              <a:rPr lang="ko-KR" altLang="en-US" sz="1600" dirty="0" smtClean="0"/>
              <a:t>과정을 반복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Fetch Call</a:t>
            </a:r>
            <a:r>
              <a:rPr lang="ko-KR" altLang="en-US" sz="1600" dirty="0" smtClean="0"/>
              <a:t>이 오지 않는다면 작업 종료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8430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1973943" y="872277"/>
            <a:ext cx="11732551" cy="4483771"/>
            <a:chOff x="6774353" y="310803"/>
            <a:chExt cx="720716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271070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99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5.4</a:t>
              </a:r>
              <a:endParaRPr kumimoji="0" lang="ko-KR" altLang="en-US" sz="19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774353" y="3350782"/>
              <a:ext cx="720716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4800" b="1" spc="-300" dirty="0">
                  <a:solidFill>
                    <a:prstClr val="white"/>
                  </a:solidFill>
                  <a:latin typeface="맑은 고딕" panose="020B0503020000020004" pitchFamily="50" charset="-127"/>
                </a:rPr>
                <a:t>Sort Area</a:t>
              </a:r>
              <a:r>
                <a:rPr lang="ko-KR" altLang="en-US" sz="4800" b="1" spc="-300" dirty="0">
                  <a:solidFill>
                    <a:prstClr val="white"/>
                  </a:solidFill>
                  <a:latin typeface="맑은 고딕" panose="020B0503020000020004" pitchFamily="50" charset="-127"/>
                </a:rPr>
                <a:t>를 적게 사용하도록 </a:t>
              </a:r>
              <a:r>
                <a:rPr lang="en-US" altLang="ko-KR" sz="4800" b="1" spc="-300" dirty="0">
                  <a:solidFill>
                    <a:prstClr val="white"/>
                  </a:solidFill>
                  <a:latin typeface="맑은 고딕" panose="020B0503020000020004" pitchFamily="50" charset="-127"/>
                </a:rPr>
                <a:t>SQL </a:t>
              </a:r>
              <a:r>
                <a:rPr lang="ko-KR" altLang="en-US" sz="4800" b="1" spc="-300" dirty="0">
                  <a:solidFill>
                    <a:prstClr val="white"/>
                  </a:solidFill>
                  <a:latin typeface="맑은 고딕" panose="020B0503020000020004" pitchFamily="50" charset="-127"/>
                </a:rPr>
                <a:t>작성</a:t>
              </a:r>
              <a:endParaRPr kumimoji="0" lang="ko-KR" altLang="en-US" sz="48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6607758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6607758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947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87920" y="272716"/>
            <a:ext cx="829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accent1"/>
                </a:solidFill>
              </a:rPr>
              <a:t>5.4.1</a:t>
            </a:r>
            <a:endParaRPr lang="ko-KR" altLang="en-US" sz="24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19510" y="272716"/>
            <a:ext cx="2957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소트 데이터 줄이기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C9E76E-8EE8-7CCC-512E-560C10F30FD6}"/>
              </a:ext>
            </a:extLst>
          </p:cNvPr>
          <p:cNvSpPr/>
          <p:nvPr/>
        </p:nvSpPr>
        <p:spPr>
          <a:xfrm>
            <a:off x="6616900" y="1324978"/>
            <a:ext cx="5255785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6C14DF-3209-6D48-AE52-BD33B68FF16F}"/>
              </a:ext>
            </a:extLst>
          </p:cNvPr>
          <p:cNvSpPr txBox="1"/>
          <p:nvPr/>
        </p:nvSpPr>
        <p:spPr>
          <a:xfrm>
            <a:off x="5696720" y="3120480"/>
            <a:ext cx="79380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 smtClean="0">
                <a:latin typeface="+mn-ea"/>
              </a:rPr>
              <a:t>&gt;</a:t>
            </a:r>
            <a:endParaRPr lang="ko-KR" altLang="en-US" sz="6600" b="1" dirty="0"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70E707E-BE05-865D-DA63-75A73413D84A}"/>
              </a:ext>
            </a:extLst>
          </p:cNvPr>
          <p:cNvSpPr/>
          <p:nvPr/>
        </p:nvSpPr>
        <p:spPr>
          <a:xfrm>
            <a:off x="6869645" y="1553578"/>
            <a:ext cx="4779896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select </a:t>
            </a:r>
            <a:r>
              <a:rPr lang="en-US" altLang="ko-KR" dirty="0" err="1"/>
              <a:t>lpad</a:t>
            </a:r>
            <a:r>
              <a:rPr lang="en-US" altLang="ko-KR" dirty="0"/>
              <a:t>(</a:t>
            </a:r>
            <a:r>
              <a:rPr lang="ko-KR" altLang="en-US" dirty="0" err="1"/>
              <a:t>상품번호</a:t>
            </a:r>
            <a:r>
              <a:rPr lang="en-US" altLang="ko-KR" dirty="0"/>
              <a:t>, 30) || </a:t>
            </a:r>
            <a:r>
              <a:rPr lang="en-US" altLang="ko-KR" dirty="0" err="1"/>
              <a:t>lpad</a:t>
            </a:r>
            <a:r>
              <a:rPr lang="en-US" altLang="ko-KR" dirty="0"/>
              <a:t>(</a:t>
            </a:r>
            <a:r>
              <a:rPr lang="ko-KR" altLang="en-US" dirty="0"/>
              <a:t>상품명</a:t>
            </a:r>
            <a:r>
              <a:rPr lang="en-US" altLang="ko-KR" dirty="0"/>
              <a:t>, 30) || </a:t>
            </a:r>
            <a:r>
              <a:rPr lang="en-US" altLang="ko-KR" dirty="0" err="1"/>
              <a:t>lpad</a:t>
            </a:r>
            <a:r>
              <a:rPr lang="en-US" altLang="ko-KR" dirty="0"/>
              <a:t>(</a:t>
            </a:r>
            <a:r>
              <a:rPr lang="ko-KR" altLang="en-US" dirty="0"/>
              <a:t>고객</a:t>
            </a:r>
            <a:r>
              <a:rPr lang="en-US" altLang="ko-KR" dirty="0"/>
              <a:t>id, 10) || </a:t>
            </a:r>
            <a:r>
              <a:rPr lang="en-US" altLang="ko-KR" dirty="0" err="1"/>
              <a:t>lpad</a:t>
            </a:r>
            <a:r>
              <a:rPr lang="en-US" altLang="ko-KR" dirty="0"/>
              <a:t>(</a:t>
            </a:r>
            <a:r>
              <a:rPr lang="ko-KR" altLang="en-US" dirty="0"/>
              <a:t>고객명</a:t>
            </a:r>
            <a:r>
              <a:rPr lang="en-US" altLang="ko-KR" dirty="0"/>
              <a:t>, 20) || </a:t>
            </a:r>
            <a:r>
              <a:rPr lang="en-US" altLang="ko-KR" dirty="0" err="1"/>
              <a:t>to_char</a:t>
            </a:r>
            <a:r>
              <a:rPr lang="en-US" altLang="ko-KR" dirty="0"/>
              <a:t>(</a:t>
            </a:r>
            <a:r>
              <a:rPr lang="ko-KR" altLang="en-US" dirty="0" err="1"/>
              <a:t>주문일시</a:t>
            </a:r>
            <a:r>
              <a:rPr lang="en-US" altLang="ko-KR" dirty="0"/>
              <a:t>, '</a:t>
            </a:r>
            <a:r>
              <a:rPr lang="en-US" altLang="ko-KR" dirty="0" err="1"/>
              <a:t>yyyymmdd</a:t>
            </a:r>
            <a:r>
              <a:rPr lang="en-US" altLang="ko-KR" dirty="0"/>
              <a:t> hh24:mi:ss')</a:t>
            </a:r>
          </a:p>
          <a:p>
            <a:r>
              <a:rPr lang="en-US" altLang="ko-KR" dirty="0"/>
              <a:t>from   (</a:t>
            </a:r>
          </a:p>
          <a:p>
            <a:r>
              <a:rPr lang="en-US" altLang="ko-KR" dirty="0"/>
              <a:t>  select </a:t>
            </a:r>
            <a:r>
              <a:rPr lang="ko-KR" altLang="en-US" dirty="0" err="1">
                <a:solidFill>
                  <a:srgbClr val="FFFF00"/>
                </a:solidFill>
              </a:rPr>
              <a:t>상품번호</a:t>
            </a:r>
            <a:r>
              <a:rPr lang="en-US" altLang="ko-KR" dirty="0">
                <a:solidFill>
                  <a:srgbClr val="FFFF00"/>
                </a:solidFill>
              </a:rPr>
              <a:t>, </a:t>
            </a:r>
            <a:r>
              <a:rPr lang="ko-KR" altLang="en-US" dirty="0">
                <a:solidFill>
                  <a:srgbClr val="FFFF00"/>
                </a:solidFill>
              </a:rPr>
              <a:t>상품명</a:t>
            </a:r>
            <a:r>
              <a:rPr lang="en-US" altLang="ko-KR" dirty="0">
                <a:solidFill>
                  <a:srgbClr val="FFFF00"/>
                </a:solidFill>
              </a:rPr>
              <a:t>, </a:t>
            </a:r>
            <a:r>
              <a:rPr lang="ko-KR" altLang="en-US" dirty="0">
                <a:solidFill>
                  <a:srgbClr val="FFFF00"/>
                </a:solidFill>
              </a:rPr>
              <a:t>고객</a:t>
            </a:r>
            <a:r>
              <a:rPr lang="en-US" altLang="ko-KR" dirty="0">
                <a:solidFill>
                  <a:srgbClr val="FFFF00"/>
                </a:solidFill>
              </a:rPr>
              <a:t>id, </a:t>
            </a:r>
            <a:r>
              <a:rPr lang="ko-KR" altLang="en-US" dirty="0">
                <a:solidFill>
                  <a:srgbClr val="FFFF00"/>
                </a:solidFill>
              </a:rPr>
              <a:t>고객명</a:t>
            </a:r>
            <a:r>
              <a:rPr lang="en-US" altLang="ko-KR" dirty="0">
                <a:solidFill>
                  <a:srgbClr val="FFFF00"/>
                </a:solidFill>
              </a:rPr>
              <a:t>, </a:t>
            </a:r>
            <a:r>
              <a:rPr lang="ko-KR" altLang="en-US" dirty="0" err="1">
                <a:solidFill>
                  <a:srgbClr val="FFFF00"/>
                </a:solidFill>
              </a:rPr>
              <a:t>주문일시</a:t>
            </a:r>
            <a:endParaRPr lang="ko-KR" altLang="en-US" dirty="0">
              <a:solidFill>
                <a:srgbClr val="FFFF00"/>
              </a:solidFill>
            </a:endParaRPr>
          </a:p>
          <a:p>
            <a:r>
              <a:rPr lang="ko-KR" altLang="en-US" dirty="0"/>
              <a:t>  </a:t>
            </a:r>
            <a:r>
              <a:rPr lang="en-US" altLang="ko-KR" dirty="0"/>
              <a:t>from </a:t>
            </a:r>
            <a:r>
              <a:rPr lang="ko-KR" altLang="en-US" dirty="0"/>
              <a:t>주문상품</a:t>
            </a:r>
          </a:p>
          <a:p>
            <a:r>
              <a:rPr lang="ko-KR" altLang="en-US" dirty="0"/>
              <a:t>  </a:t>
            </a:r>
            <a:r>
              <a:rPr lang="en-US" altLang="ko-KR" dirty="0"/>
              <a:t>where  </a:t>
            </a:r>
            <a:r>
              <a:rPr lang="ko-KR" altLang="en-US" dirty="0" err="1"/>
              <a:t>주문일시</a:t>
            </a:r>
            <a:r>
              <a:rPr lang="ko-KR" altLang="en-US" dirty="0"/>
              <a:t> </a:t>
            </a:r>
            <a:r>
              <a:rPr lang="en-US" altLang="ko-KR" dirty="0"/>
              <a:t>between :start and :end</a:t>
            </a:r>
          </a:p>
          <a:p>
            <a:r>
              <a:rPr lang="en-US" altLang="ko-KR" dirty="0">
                <a:solidFill>
                  <a:srgbClr val="FFFF00"/>
                </a:solidFill>
              </a:rPr>
              <a:t>  order  by </a:t>
            </a:r>
            <a:r>
              <a:rPr lang="ko-KR" altLang="en-US" dirty="0" err="1">
                <a:solidFill>
                  <a:srgbClr val="FFFF00"/>
                </a:solidFill>
              </a:rPr>
              <a:t>상품번호</a:t>
            </a:r>
            <a:endParaRPr lang="ko-KR" altLang="en-US" dirty="0">
              <a:solidFill>
                <a:srgbClr val="FFFF00"/>
              </a:solidFill>
            </a:endParaRPr>
          </a:p>
          <a:p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88B951-445B-EE1A-916B-A8BF6CFE58AC}"/>
              </a:ext>
            </a:extLst>
          </p:cNvPr>
          <p:cNvSpPr txBox="1"/>
          <p:nvPr/>
        </p:nvSpPr>
        <p:spPr>
          <a:xfrm>
            <a:off x="6869646" y="5209756"/>
            <a:ext cx="4779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가공하지 않은 상태로 </a:t>
            </a:r>
            <a:r>
              <a:rPr lang="en-US" altLang="ko-KR" sz="2000" dirty="0" smtClean="0"/>
              <a:t>Sort Area</a:t>
            </a:r>
            <a:r>
              <a:rPr lang="ko-KR" altLang="en-US" sz="2000" dirty="0" smtClean="0"/>
              <a:t>에 적재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-&gt; </a:t>
            </a:r>
            <a:r>
              <a:rPr lang="ko-KR" altLang="en-US" sz="2000" dirty="0" smtClean="0"/>
              <a:t>최종 출력할 때 </a:t>
            </a:r>
            <a:r>
              <a:rPr lang="ko-KR" altLang="en-US" sz="2000" dirty="0" err="1" smtClean="0"/>
              <a:t>가굥</a:t>
            </a:r>
            <a:endParaRPr lang="ko-KR" altLang="en-US" sz="20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C9E76E-8EE8-7CCC-512E-560C10F30FD6}"/>
              </a:ext>
            </a:extLst>
          </p:cNvPr>
          <p:cNvSpPr/>
          <p:nvPr/>
        </p:nvSpPr>
        <p:spPr>
          <a:xfrm>
            <a:off x="303185" y="1324978"/>
            <a:ext cx="5255785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70E707E-BE05-865D-DA63-75A73413D84A}"/>
              </a:ext>
            </a:extLst>
          </p:cNvPr>
          <p:cNvSpPr/>
          <p:nvPr/>
        </p:nvSpPr>
        <p:spPr>
          <a:xfrm>
            <a:off x="555930" y="1553578"/>
            <a:ext cx="4779896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select </a:t>
            </a:r>
            <a:r>
              <a:rPr lang="en-US" altLang="ko-KR" dirty="0" err="1">
                <a:solidFill>
                  <a:srgbClr val="FFFF00"/>
                </a:solidFill>
              </a:rPr>
              <a:t>lpad</a:t>
            </a:r>
            <a:r>
              <a:rPr lang="en-US" altLang="ko-KR" dirty="0">
                <a:solidFill>
                  <a:srgbClr val="FFFF00"/>
                </a:solidFill>
              </a:rPr>
              <a:t>(</a:t>
            </a:r>
            <a:r>
              <a:rPr lang="ko-KR" altLang="en-US" dirty="0" err="1">
                <a:solidFill>
                  <a:srgbClr val="FFFF00"/>
                </a:solidFill>
              </a:rPr>
              <a:t>상품번호</a:t>
            </a:r>
            <a:r>
              <a:rPr lang="en-US" altLang="ko-KR" dirty="0">
                <a:solidFill>
                  <a:srgbClr val="FFFF00"/>
                </a:solidFill>
              </a:rPr>
              <a:t>, 30) || </a:t>
            </a:r>
            <a:r>
              <a:rPr lang="en-US" altLang="ko-KR" dirty="0" err="1">
                <a:solidFill>
                  <a:srgbClr val="FFFF00"/>
                </a:solidFill>
              </a:rPr>
              <a:t>lpad</a:t>
            </a:r>
            <a:r>
              <a:rPr lang="en-US" altLang="ko-KR" dirty="0">
                <a:solidFill>
                  <a:srgbClr val="FFFF00"/>
                </a:solidFill>
              </a:rPr>
              <a:t>(</a:t>
            </a:r>
            <a:r>
              <a:rPr lang="ko-KR" altLang="en-US" dirty="0">
                <a:solidFill>
                  <a:srgbClr val="FFFF00"/>
                </a:solidFill>
              </a:rPr>
              <a:t>상품명</a:t>
            </a:r>
            <a:r>
              <a:rPr lang="en-US" altLang="ko-KR" dirty="0">
                <a:solidFill>
                  <a:srgbClr val="FFFF00"/>
                </a:solidFill>
              </a:rPr>
              <a:t>, 30) || </a:t>
            </a:r>
            <a:r>
              <a:rPr lang="en-US" altLang="ko-KR" dirty="0" err="1">
                <a:solidFill>
                  <a:srgbClr val="FFFF00"/>
                </a:solidFill>
              </a:rPr>
              <a:t>lpad</a:t>
            </a:r>
            <a:r>
              <a:rPr lang="en-US" altLang="ko-KR" dirty="0">
                <a:solidFill>
                  <a:srgbClr val="FFFF00"/>
                </a:solidFill>
              </a:rPr>
              <a:t>(</a:t>
            </a:r>
            <a:r>
              <a:rPr lang="ko-KR" altLang="en-US" dirty="0">
                <a:solidFill>
                  <a:srgbClr val="FFFF00"/>
                </a:solidFill>
              </a:rPr>
              <a:t>고객</a:t>
            </a:r>
            <a:r>
              <a:rPr lang="en-US" altLang="ko-KR" dirty="0">
                <a:solidFill>
                  <a:srgbClr val="FFFF00"/>
                </a:solidFill>
              </a:rPr>
              <a:t>id, 10</a:t>
            </a:r>
            <a:r>
              <a:rPr lang="en-US" altLang="ko-KR" dirty="0" smtClean="0">
                <a:solidFill>
                  <a:srgbClr val="FFFF00"/>
                </a:solidFill>
              </a:rPr>
              <a:t>) </a:t>
            </a:r>
            <a:r>
              <a:rPr lang="en-US" altLang="ko-KR" dirty="0">
                <a:solidFill>
                  <a:srgbClr val="FFFF00"/>
                </a:solidFill>
              </a:rPr>
              <a:t>|| </a:t>
            </a:r>
            <a:r>
              <a:rPr lang="en-US" altLang="ko-KR" dirty="0" err="1">
                <a:solidFill>
                  <a:srgbClr val="FFFF00"/>
                </a:solidFill>
              </a:rPr>
              <a:t>lpad</a:t>
            </a:r>
            <a:r>
              <a:rPr lang="en-US" altLang="ko-KR" dirty="0">
                <a:solidFill>
                  <a:srgbClr val="FFFF00"/>
                </a:solidFill>
              </a:rPr>
              <a:t>(</a:t>
            </a:r>
            <a:r>
              <a:rPr lang="ko-KR" altLang="en-US" dirty="0">
                <a:solidFill>
                  <a:srgbClr val="FFFF00"/>
                </a:solidFill>
              </a:rPr>
              <a:t>고객명</a:t>
            </a:r>
            <a:r>
              <a:rPr lang="en-US" altLang="ko-KR" dirty="0">
                <a:solidFill>
                  <a:srgbClr val="FFFF00"/>
                </a:solidFill>
              </a:rPr>
              <a:t>, 20) </a:t>
            </a:r>
            <a:r>
              <a:rPr lang="en-US" altLang="ko-KR" dirty="0" smtClean="0">
                <a:solidFill>
                  <a:srgbClr val="FFFF00"/>
                </a:solidFill>
              </a:rPr>
              <a:t>|| </a:t>
            </a:r>
            <a:r>
              <a:rPr lang="en-US" altLang="ko-KR" dirty="0" err="1" smtClean="0">
                <a:solidFill>
                  <a:srgbClr val="FFFF00"/>
                </a:solidFill>
              </a:rPr>
              <a:t>to_char</a:t>
            </a:r>
            <a:r>
              <a:rPr lang="en-US" altLang="ko-KR" dirty="0">
                <a:solidFill>
                  <a:srgbClr val="FFFF00"/>
                </a:solidFill>
              </a:rPr>
              <a:t>(</a:t>
            </a:r>
            <a:r>
              <a:rPr lang="ko-KR" altLang="en-US" dirty="0" err="1">
                <a:solidFill>
                  <a:srgbClr val="FFFF00"/>
                </a:solidFill>
              </a:rPr>
              <a:t>주문일시</a:t>
            </a:r>
            <a:r>
              <a:rPr lang="en-US" altLang="ko-KR" dirty="0">
                <a:solidFill>
                  <a:srgbClr val="FFFF00"/>
                </a:solidFill>
              </a:rPr>
              <a:t>, '</a:t>
            </a:r>
            <a:r>
              <a:rPr lang="en-US" altLang="ko-KR" dirty="0" err="1">
                <a:solidFill>
                  <a:srgbClr val="FFFF00"/>
                </a:solidFill>
              </a:rPr>
              <a:t>yyyymmdd</a:t>
            </a:r>
            <a:r>
              <a:rPr lang="en-US" altLang="ko-KR" dirty="0">
                <a:solidFill>
                  <a:srgbClr val="FFFF00"/>
                </a:solidFill>
              </a:rPr>
              <a:t> hh24:mi:ss')</a:t>
            </a:r>
          </a:p>
          <a:p>
            <a:r>
              <a:rPr lang="en-US" altLang="ko-KR" dirty="0"/>
              <a:t>from   </a:t>
            </a:r>
            <a:r>
              <a:rPr lang="ko-KR" altLang="en-US" dirty="0"/>
              <a:t>주문상품</a:t>
            </a:r>
          </a:p>
          <a:p>
            <a:r>
              <a:rPr lang="en-US" altLang="ko-KR" dirty="0"/>
              <a:t>where  </a:t>
            </a:r>
            <a:r>
              <a:rPr lang="ko-KR" altLang="en-US" dirty="0" err="1"/>
              <a:t>주문일시</a:t>
            </a:r>
            <a:r>
              <a:rPr lang="ko-KR" altLang="en-US" dirty="0"/>
              <a:t> </a:t>
            </a:r>
            <a:r>
              <a:rPr lang="en-US" altLang="ko-KR" dirty="0"/>
              <a:t>between :start and :end</a:t>
            </a:r>
          </a:p>
          <a:p>
            <a:r>
              <a:rPr lang="en-US" altLang="ko-KR" dirty="0">
                <a:solidFill>
                  <a:srgbClr val="FFFF00"/>
                </a:solidFill>
              </a:rPr>
              <a:t>order </a:t>
            </a:r>
            <a:r>
              <a:rPr lang="en-US" altLang="ko-KR" dirty="0" smtClean="0">
                <a:solidFill>
                  <a:srgbClr val="FFFF00"/>
                </a:solidFill>
              </a:rPr>
              <a:t>by </a:t>
            </a:r>
            <a:r>
              <a:rPr lang="ko-KR" altLang="en-US" dirty="0" err="1">
                <a:solidFill>
                  <a:srgbClr val="FFFF00"/>
                </a:solidFill>
              </a:rPr>
              <a:t>상품번호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88B951-445B-EE1A-916B-A8BF6CFE58AC}"/>
              </a:ext>
            </a:extLst>
          </p:cNvPr>
          <p:cNvSpPr txBox="1"/>
          <p:nvPr/>
        </p:nvSpPr>
        <p:spPr>
          <a:xfrm>
            <a:off x="555931" y="5325478"/>
            <a:ext cx="4779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가공한 </a:t>
            </a:r>
            <a:r>
              <a:rPr lang="ko-KR" altLang="en-US" sz="2000" dirty="0" err="1" smtClean="0"/>
              <a:t>결과집합을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Sort Area</a:t>
            </a:r>
            <a:r>
              <a:rPr lang="ko-KR" altLang="en-US" sz="2000" dirty="0" smtClean="0"/>
              <a:t>에 적재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26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87920" y="272716"/>
            <a:ext cx="829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accent1"/>
                </a:solidFill>
              </a:rPr>
              <a:t>5.4.1</a:t>
            </a:r>
            <a:endParaRPr lang="ko-KR" altLang="en-US" sz="24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19510" y="272716"/>
            <a:ext cx="2957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소트 데이터 줄이기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C9E76E-8EE8-7CCC-512E-560C10F30FD6}"/>
              </a:ext>
            </a:extLst>
          </p:cNvPr>
          <p:cNvSpPr/>
          <p:nvPr/>
        </p:nvSpPr>
        <p:spPr>
          <a:xfrm>
            <a:off x="6616900" y="1324978"/>
            <a:ext cx="5255785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6C14DF-3209-6D48-AE52-BD33B68FF16F}"/>
              </a:ext>
            </a:extLst>
          </p:cNvPr>
          <p:cNvSpPr txBox="1"/>
          <p:nvPr/>
        </p:nvSpPr>
        <p:spPr>
          <a:xfrm>
            <a:off x="5696720" y="3120480"/>
            <a:ext cx="79380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 smtClean="0">
                <a:latin typeface="+mn-ea"/>
              </a:rPr>
              <a:t>&gt;</a:t>
            </a:r>
            <a:endParaRPr lang="ko-KR" altLang="en-US" sz="6600" b="1" dirty="0"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70E707E-BE05-865D-DA63-75A73413D84A}"/>
              </a:ext>
            </a:extLst>
          </p:cNvPr>
          <p:cNvSpPr/>
          <p:nvPr/>
        </p:nvSpPr>
        <p:spPr>
          <a:xfrm>
            <a:off x="6869645" y="1553578"/>
            <a:ext cx="4779896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select </a:t>
            </a:r>
            <a:r>
              <a:rPr lang="ko-KR" altLang="en-US" dirty="0">
                <a:solidFill>
                  <a:srgbClr val="FFFF00"/>
                </a:solidFill>
              </a:rPr>
              <a:t>계좌번호</a:t>
            </a:r>
            <a:r>
              <a:rPr lang="en-US" altLang="ko-KR" dirty="0">
                <a:solidFill>
                  <a:srgbClr val="FFFF00"/>
                </a:solidFill>
              </a:rPr>
              <a:t>, </a:t>
            </a:r>
            <a:r>
              <a:rPr lang="ko-KR" altLang="en-US" dirty="0" err="1">
                <a:solidFill>
                  <a:srgbClr val="FFFF00"/>
                </a:solidFill>
              </a:rPr>
              <a:t>총예수금</a:t>
            </a:r>
            <a:r>
              <a:rPr lang="ko-KR" altLang="en-US" dirty="0">
                <a:solidFill>
                  <a:srgbClr val="FFFF00"/>
                </a:solidFill>
              </a:rPr>
              <a:t> </a:t>
            </a:r>
            <a:endParaRPr lang="en-US" altLang="ko-KR" dirty="0" smtClean="0">
              <a:solidFill>
                <a:srgbClr val="FFFF00"/>
              </a:solidFill>
            </a:endParaRPr>
          </a:p>
          <a:p>
            <a:r>
              <a:rPr lang="en-US" altLang="ko-KR" dirty="0" smtClean="0"/>
              <a:t>from </a:t>
            </a:r>
            <a:r>
              <a:rPr lang="ko-KR" altLang="en-US" dirty="0" err="1"/>
              <a:t>예수금원장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r>
              <a:rPr lang="en-US" altLang="ko-KR" dirty="0" smtClean="0"/>
              <a:t>order </a:t>
            </a:r>
            <a:r>
              <a:rPr lang="en-US" altLang="ko-KR" dirty="0"/>
              <a:t>by </a:t>
            </a:r>
            <a:r>
              <a:rPr lang="ko-KR" altLang="en-US" dirty="0" err="1"/>
              <a:t>총예수금</a:t>
            </a:r>
            <a:r>
              <a:rPr lang="ko-KR" altLang="en-US" dirty="0"/>
              <a:t> </a:t>
            </a:r>
            <a:r>
              <a:rPr lang="en-US" altLang="ko-KR" dirty="0" err="1"/>
              <a:t>desc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88B951-445B-EE1A-916B-A8BF6CFE58AC}"/>
              </a:ext>
            </a:extLst>
          </p:cNvPr>
          <p:cNvSpPr txBox="1"/>
          <p:nvPr/>
        </p:nvSpPr>
        <p:spPr>
          <a:xfrm>
            <a:off x="6869646" y="5325478"/>
            <a:ext cx="4779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계좌번호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총예수금만</a:t>
            </a:r>
            <a:r>
              <a:rPr lang="ko-KR" altLang="en-US" sz="2000" dirty="0"/>
              <a:t> </a:t>
            </a:r>
            <a:r>
              <a:rPr lang="en-US" altLang="ko-KR" sz="2000" dirty="0"/>
              <a:t>Sort Area</a:t>
            </a:r>
            <a:r>
              <a:rPr lang="ko-KR" altLang="en-US" sz="2000" dirty="0"/>
              <a:t>에 저장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C9E76E-8EE8-7CCC-512E-560C10F30FD6}"/>
              </a:ext>
            </a:extLst>
          </p:cNvPr>
          <p:cNvSpPr/>
          <p:nvPr/>
        </p:nvSpPr>
        <p:spPr>
          <a:xfrm>
            <a:off x="303185" y="1324978"/>
            <a:ext cx="5255785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70E707E-BE05-865D-DA63-75A73413D84A}"/>
              </a:ext>
            </a:extLst>
          </p:cNvPr>
          <p:cNvSpPr/>
          <p:nvPr/>
        </p:nvSpPr>
        <p:spPr>
          <a:xfrm>
            <a:off x="555930" y="1553578"/>
            <a:ext cx="4779896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select </a:t>
            </a:r>
            <a:r>
              <a:rPr lang="en-US" altLang="ko-KR" dirty="0">
                <a:solidFill>
                  <a:srgbClr val="FFFF00"/>
                </a:solidFill>
              </a:rPr>
              <a:t>* </a:t>
            </a:r>
            <a:endParaRPr lang="en-US" altLang="ko-KR" dirty="0" smtClean="0">
              <a:solidFill>
                <a:srgbClr val="FFFF00"/>
              </a:solidFill>
            </a:endParaRPr>
          </a:p>
          <a:p>
            <a:r>
              <a:rPr lang="en-US" altLang="ko-KR" dirty="0" smtClean="0"/>
              <a:t>from </a:t>
            </a:r>
            <a:r>
              <a:rPr lang="ko-KR" altLang="en-US" dirty="0" err="1"/>
              <a:t>예수금원장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r>
              <a:rPr lang="en-US" altLang="ko-KR" dirty="0" smtClean="0"/>
              <a:t>order </a:t>
            </a:r>
            <a:r>
              <a:rPr lang="en-US" altLang="ko-KR" dirty="0"/>
              <a:t>by </a:t>
            </a:r>
            <a:r>
              <a:rPr lang="ko-KR" altLang="en-US" dirty="0" err="1"/>
              <a:t>총예수금</a:t>
            </a:r>
            <a:r>
              <a:rPr lang="ko-KR" altLang="en-US" dirty="0"/>
              <a:t> </a:t>
            </a:r>
            <a:r>
              <a:rPr lang="en-US" altLang="ko-KR" dirty="0" err="1"/>
              <a:t>desc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88B951-445B-EE1A-916B-A8BF6CFE58AC}"/>
              </a:ext>
            </a:extLst>
          </p:cNvPr>
          <p:cNvSpPr txBox="1"/>
          <p:nvPr/>
        </p:nvSpPr>
        <p:spPr>
          <a:xfrm>
            <a:off x="555931" y="5325478"/>
            <a:ext cx="4779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모든 컬럼을 </a:t>
            </a:r>
            <a:r>
              <a:rPr lang="en-US" altLang="ko-KR" sz="2000" dirty="0"/>
              <a:t>Sort Area</a:t>
            </a:r>
            <a:r>
              <a:rPr lang="ko-KR" altLang="en-US" sz="2000" dirty="0"/>
              <a:t>에 저장</a:t>
            </a:r>
          </a:p>
        </p:txBody>
      </p:sp>
    </p:spTree>
    <p:extLst>
      <p:ext uri="{BB962C8B-B14F-4D97-AF65-F5344CB8AC3E}">
        <p14:creationId xmlns:p14="http://schemas.microsoft.com/office/powerpoint/2010/main" val="242235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87920" y="272716"/>
            <a:ext cx="829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accent1"/>
                </a:solidFill>
              </a:rPr>
              <a:t>5.4.2</a:t>
            </a:r>
            <a:endParaRPr lang="ko-KR" altLang="en-US" sz="24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19510" y="272716"/>
            <a:ext cx="4993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Top N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쿼리의 소트 부하 경감 원리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92904" y="1209970"/>
            <a:ext cx="6806182" cy="3904210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/>
              <a:t>SELECT *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FROM (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	SELECT </a:t>
            </a:r>
            <a:r>
              <a:rPr lang="en-US" altLang="ko-KR" sz="1600" dirty="0" err="1"/>
              <a:t>rownum</a:t>
            </a:r>
            <a:r>
              <a:rPr lang="en-US" altLang="ko-KR" sz="1600" dirty="0"/>
              <a:t> no, a.*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	FROM (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		SELECT </a:t>
            </a:r>
            <a:r>
              <a:rPr lang="ko-KR" altLang="en-US" sz="1600" dirty="0" err="1"/>
              <a:t>거래일시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체결건수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체결수량</a:t>
            </a:r>
            <a:r>
              <a:rPr lang="en-US" altLang="ko-KR" sz="1600" dirty="0"/>
              <a:t>, </a:t>
            </a:r>
            <a:r>
              <a:rPr lang="ko-KR" altLang="en-US" sz="1600" dirty="0"/>
              <a:t>거래대금</a:t>
            </a:r>
          </a:p>
          <a:p>
            <a:pPr>
              <a:lnSpc>
                <a:spcPct val="120000"/>
              </a:lnSpc>
            </a:pPr>
            <a:r>
              <a:rPr lang="ko-KR" altLang="en-US" sz="1600" dirty="0"/>
              <a:t>		</a:t>
            </a:r>
            <a:r>
              <a:rPr lang="en-US" altLang="ko-KR" sz="1600" dirty="0"/>
              <a:t>FROM </a:t>
            </a:r>
            <a:r>
              <a:rPr lang="ko-KR" altLang="en-US" sz="1600" dirty="0" err="1"/>
              <a:t>종목거래</a:t>
            </a:r>
            <a:endParaRPr lang="ko-KR" altLang="en-US" sz="1600" dirty="0"/>
          </a:p>
          <a:p>
            <a:pPr>
              <a:lnSpc>
                <a:spcPct val="120000"/>
              </a:lnSpc>
            </a:pPr>
            <a:r>
              <a:rPr lang="ko-KR" altLang="en-US" sz="1600" dirty="0"/>
              <a:t>		</a:t>
            </a:r>
            <a:r>
              <a:rPr lang="en-US" altLang="ko-KR" sz="1600" dirty="0"/>
              <a:t>WHERE </a:t>
            </a:r>
            <a:r>
              <a:rPr lang="ko-KR" altLang="en-US" sz="1600" dirty="0" err="1"/>
              <a:t>종목코드</a:t>
            </a:r>
            <a:r>
              <a:rPr lang="ko-KR" altLang="en-US" sz="1600" dirty="0"/>
              <a:t> </a:t>
            </a:r>
            <a:r>
              <a:rPr lang="en-US" altLang="ko-KR" sz="1600" dirty="0"/>
              <a:t>= 'KR123456'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		  AND </a:t>
            </a:r>
            <a:r>
              <a:rPr lang="ko-KR" altLang="en-US" sz="1600" dirty="0" err="1"/>
              <a:t>거래일시</a:t>
            </a:r>
            <a:r>
              <a:rPr lang="ko-KR" altLang="en-US" sz="1600" dirty="0"/>
              <a:t> </a:t>
            </a:r>
            <a:r>
              <a:rPr lang="en-US" altLang="ko-KR" sz="1600" dirty="0"/>
              <a:t>&gt;= '20180304'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		ORDER BY </a:t>
            </a:r>
            <a:r>
              <a:rPr lang="ko-KR" altLang="en-US" sz="1600" dirty="0" err="1"/>
              <a:t>거래일시</a:t>
            </a:r>
            <a:endParaRPr lang="ko-KR" altLang="en-US" sz="1600" dirty="0"/>
          </a:p>
          <a:p>
            <a:pPr>
              <a:lnSpc>
                <a:spcPct val="120000"/>
              </a:lnSpc>
            </a:pPr>
            <a:r>
              <a:rPr lang="ko-KR" altLang="en-US" sz="1600" dirty="0"/>
              <a:t>	</a:t>
            </a:r>
            <a:r>
              <a:rPr lang="en-US" altLang="ko-KR" sz="1600" dirty="0"/>
              <a:t>) a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  WHERE </a:t>
            </a:r>
            <a:r>
              <a:rPr lang="en-US" altLang="ko-KR" sz="1600" dirty="0" err="1"/>
              <a:t>rownum</a:t>
            </a:r>
            <a:r>
              <a:rPr lang="en-US" altLang="ko-KR" sz="1600" dirty="0"/>
              <a:t> &lt;= (:page * 10)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WHERE no &gt;= (:page-1) * 10 + </a:t>
            </a:r>
            <a:r>
              <a:rPr lang="en-US" altLang="ko-KR" sz="1600" dirty="0" smtClean="0"/>
              <a:t>1</a:t>
            </a:r>
            <a:endParaRPr lang="en-US" altLang="ko-KR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352537" y="5380325"/>
            <a:ext cx="6846549" cy="830997"/>
          </a:xfrm>
          <a:prstGeom prst="rect">
            <a:avLst/>
          </a:prstGeom>
          <a:solidFill>
            <a:schemeClr val="accent6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 smtClean="0"/>
              <a:t>인덱스로 </a:t>
            </a:r>
            <a:r>
              <a:rPr lang="en-US" altLang="ko-KR" sz="1600" dirty="0" smtClean="0"/>
              <a:t>Sort</a:t>
            </a:r>
            <a:r>
              <a:rPr lang="ko-KR" altLang="en-US" sz="1600" dirty="0" smtClean="0"/>
              <a:t>연산을 생략할 수 없이 </a:t>
            </a:r>
            <a:r>
              <a:rPr lang="en-US" altLang="ko-KR" sz="1600" dirty="0" smtClean="0"/>
              <a:t>Full Scan</a:t>
            </a:r>
            <a:r>
              <a:rPr lang="ko-KR" altLang="en-US" sz="1600" dirty="0" smtClean="0"/>
              <a:t>으로 처리하더라도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err="1" smtClean="0"/>
              <a:t>Stopkey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TOP N </a:t>
            </a:r>
            <a:r>
              <a:rPr lang="ko-KR" altLang="en-US" sz="1600" dirty="0" smtClean="0"/>
              <a:t>소트 알고리즘은 작동</a:t>
            </a:r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ko-KR" altLang="en-US" sz="1600" dirty="0" smtClean="0"/>
              <a:t>이는 소트 연산 횟수와 </a:t>
            </a:r>
            <a:r>
              <a:rPr lang="en-US" altLang="ko-KR" sz="1600" dirty="0" smtClean="0"/>
              <a:t>Sort Area </a:t>
            </a:r>
            <a:r>
              <a:rPr lang="ko-KR" altLang="en-US" sz="1600" dirty="0" smtClean="0"/>
              <a:t>사용량을 최소화 해줌</a:t>
            </a:r>
            <a:endParaRPr lang="en-US" altLang="ko-KR" sz="16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7293649" y="2851244"/>
            <a:ext cx="4041491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smtClean="0"/>
              <a:t>탐색 대상 </a:t>
            </a:r>
            <a:r>
              <a:rPr lang="en-US" altLang="ko-KR" sz="1600" dirty="0"/>
              <a:t>N</a:t>
            </a:r>
            <a:r>
              <a:rPr lang="ko-KR" altLang="en-US" sz="1600" dirty="0"/>
              <a:t>개의 </a:t>
            </a:r>
            <a:r>
              <a:rPr lang="ko-KR" altLang="en-US" sz="1600" dirty="0" smtClean="0"/>
              <a:t>데이터를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오름차순 정렬하여 배열에 담음</a:t>
            </a:r>
            <a:endParaRPr lang="en-US" altLang="ko-KR" sz="1600" dirty="0" smtClean="0"/>
          </a:p>
          <a:p>
            <a:pPr marL="342900" indent="-342900">
              <a:buAutoNum type="arabicPeriod"/>
            </a:pPr>
            <a:r>
              <a:rPr lang="ko-KR" altLang="en-US" sz="1600" dirty="0" smtClean="0"/>
              <a:t>이후 읽는 레코드를 배열 맨 끝과 비교</a:t>
            </a:r>
            <a:endParaRPr lang="en-US" altLang="ko-KR" sz="1600" dirty="0" smtClean="0"/>
          </a:p>
          <a:p>
            <a:pPr marL="342900" indent="-342900">
              <a:buAutoNum type="arabicPeriod"/>
            </a:pPr>
            <a:r>
              <a:rPr lang="ko-KR" altLang="en-US" sz="1600" dirty="0" err="1" smtClean="0"/>
              <a:t>기준값보다</a:t>
            </a:r>
            <a:r>
              <a:rPr lang="ko-KR" altLang="en-US" sz="1600" dirty="0" smtClean="0"/>
              <a:t> 작은 경우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해당 값을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배열에 추가하여 재정렬하고 기존의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맨 끝 값은 버림 처리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 smtClean="0"/>
              <a:t>이를 전체 데이터에 대해 반복</a:t>
            </a: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ko-KR" altLang="en-US" sz="1600" dirty="0" smtClean="0"/>
              <a:t>대상 집합이 아무리 커져도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많은 메모리 공간이 필요하지 않음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 smtClean="0"/>
              <a:t>전체 레코드를 다 정렬하지 않고도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오름차순으로 최소값을 갖는 </a:t>
            </a:r>
            <a:r>
              <a:rPr lang="en-US" altLang="ko-KR" sz="1600" dirty="0" smtClean="0"/>
              <a:t>10</a:t>
            </a:r>
            <a:r>
              <a:rPr lang="ko-KR" altLang="en-US" sz="1600" dirty="0" smtClean="0"/>
              <a:t>개의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레코드를 탐색 가능</a:t>
            </a:r>
            <a:endParaRPr lang="en-US" altLang="ko-KR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7293649" y="1209970"/>
            <a:ext cx="4593548" cy="1540486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/>
              <a:t>0	STATEMENT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10	COUNT STOPKEY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10	VIEW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10	SORT ORDER BY STOPKEY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49857	TABLE ACCESS FULL</a:t>
            </a:r>
          </a:p>
        </p:txBody>
      </p:sp>
    </p:spTree>
    <p:extLst>
      <p:ext uri="{BB962C8B-B14F-4D97-AF65-F5344CB8AC3E}">
        <p14:creationId xmlns:p14="http://schemas.microsoft.com/office/powerpoint/2010/main" val="373870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87920" y="272716"/>
            <a:ext cx="829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accent1"/>
                </a:solidFill>
              </a:rPr>
              <a:t>5.4.3</a:t>
            </a:r>
            <a:endParaRPr lang="ko-KR" altLang="en-US" sz="24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19510" y="272716"/>
            <a:ext cx="604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Top N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쿼리가 아닐 때 발생하는 소트 부하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92904" y="1209970"/>
            <a:ext cx="6806182" cy="3933384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/>
              <a:t>SELECT *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FROM (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	SELECT </a:t>
            </a:r>
            <a:r>
              <a:rPr lang="en-US" altLang="ko-KR" sz="1600" dirty="0" err="1"/>
              <a:t>rownum</a:t>
            </a:r>
            <a:r>
              <a:rPr lang="en-US" altLang="ko-KR" sz="1600" dirty="0"/>
              <a:t> no, a.*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	FROM (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		SELECT </a:t>
            </a:r>
            <a:r>
              <a:rPr lang="ko-KR" altLang="en-US" sz="1600" dirty="0" err="1"/>
              <a:t>거래일시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체결건수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체결수량</a:t>
            </a:r>
            <a:r>
              <a:rPr lang="en-US" altLang="ko-KR" sz="1600" dirty="0"/>
              <a:t>, </a:t>
            </a:r>
            <a:r>
              <a:rPr lang="ko-KR" altLang="en-US" sz="1600" dirty="0"/>
              <a:t>거래대금</a:t>
            </a:r>
          </a:p>
          <a:p>
            <a:pPr>
              <a:lnSpc>
                <a:spcPct val="120000"/>
              </a:lnSpc>
            </a:pPr>
            <a:r>
              <a:rPr lang="ko-KR" altLang="en-US" sz="1600" dirty="0"/>
              <a:t>		</a:t>
            </a:r>
            <a:r>
              <a:rPr lang="en-US" altLang="ko-KR" sz="1600" dirty="0"/>
              <a:t>FROM </a:t>
            </a:r>
            <a:r>
              <a:rPr lang="ko-KR" altLang="en-US" sz="1600" dirty="0" err="1"/>
              <a:t>종목거래</a:t>
            </a:r>
            <a:endParaRPr lang="ko-KR" altLang="en-US" sz="1600" dirty="0"/>
          </a:p>
          <a:p>
            <a:pPr>
              <a:lnSpc>
                <a:spcPct val="120000"/>
              </a:lnSpc>
            </a:pPr>
            <a:r>
              <a:rPr lang="ko-KR" altLang="en-US" sz="1600" dirty="0"/>
              <a:t>		</a:t>
            </a:r>
            <a:r>
              <a:rPr lang="en-US" altLang="ko-KR" sz="1600" dirty="0"/>
              <a:t>WHERE </a:t>
            </a:r>
            <a:r>
              <a:rPr lang="ko-KR" altLang="en-US" sz="1600" dirty="0" err="1"/>
              <a:t>종목코드</a:t>
            </a:r>
            <a:r>
              <a:rPr lang="ko-KR" altLang="en-US" sz="1600" dirty="0"/>
              <a:t> </a:t>
            </a:r>
            <a:r>
              <a:rPr lang="en-US" altLang="ko-KR" sz="1600" dirty="0"/>
              <a:t>= 'KR123456'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		  AND </a:t>
            </a:r>
            <a:r>
              <a:rPr lang="ko-KR" altLang="en-US" sz="1600" dirty="0" err="1"/>
              <a:t>거래일시</a:t>
            </a:r>
            <a:r>
              <a:rPr lang="ko-KR" altLang="en-US" sz="1600" dirty="0"/>
              <a:t> </a:t>
            </a:r>
            <a:r>
              <a:rPr lang="en-US" altLang="ko-KR" sz="1600" dirty="0"/>
              <a:t>&gt;= '20180304'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		ORDER BY </a:t>
            </a:r>
            <a:r>
              <a:rPr lang="ko-KR" altLang="en-US" sz="1600" dirty="0" err="1"/>
              <a:t>거래일시</a:t>
            </a:r>
            <a:endParaRPr lang="ko-KR" altLang="en-US" sz="1600" dirty="0"/>
          </a:p>
          <a:p>
            <a:pPr>
              <a:lnSpc>
                <a:spcPct val="120000"/>
              </a:lnSpc>
            </a:pPr>
            <a:r>
              <a:rPr lang="ko-KR" altLang="en-US" sz="1600" dirty="0"/>
              <a:t>	</a:t>
            </a:r>
            <a:r>
              <a:rPr lang="en-US" altLang="ko-KR" sz="1600" dirty="0"/>
              <a:t>) a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WHERE no BETWEEN (:page-1) * 10 + 1 AND (:page * 10</a:t>
            </a:r>
            <a:r>
              <a:rPr lang="en-US" altLang="ko-KR" sz="1600" dirty="0" smtClean="0"/>
              <a:t>)</a:t>
            </a:r>
          </a:p>
          <a:p>
            <a:pPr>
              <a:lnSpc>
                <a:spcPct val="120000"/>
              </a:lnSpc>
            </a:pPr>
            <a:endParaRPr lang="en-US" altLang="ko-KR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352537" y="5380325"/>
            <a:ext cx="6846549" cy="830997"/>
          </a:xfrm>
          <a:prstGeom prst="rect">
            <a:avLst/>
          </a:prstGeom>
          <a:solidFill>
            <a:schemeClr val="accent6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 smtClean="0"/>
              <a:t>TOP N </a:t>
            </a:r>
            <a:r>
              <a:rPr lang="ko-KR" altLang="en-US" sz="1600" dirty="0" smtClean="0"/>
              <a:t>소트 알고리즘이 작동하지 않음</a:t>
            </a:r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ko-KR" altLang="en-US" sz="1600" dirty="0" smtClean="0"/>
              <a:t>더 많은 공간을 사용하므로 </a:t>
            </a:r>
            <a:r>
              <a:rPr lang="en-US" altLang="ko-KR" sz="1600" dirty="0" smtClean="0"/>
              <a:t>Sort Area</a:t>
            </a:r>
            <a:r>
              <a:rPr lang="ko-KR" altLang="en-US" sz="1600" dirty="0" smtClean="0"/>
              <a:t>내에서 해결되지 못하고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Temp </a:t>
            </a:r>
            <a:r>
              <a:rPr lang="en-US" altLang="ko-KR" sz="1600" dirty="0" err="1" smtClean="0"/>
              <a:t>TableSpace</a:t>
            </a:r>
            <a:r>
              <a:rPr lang="ko-KR" altLang="en-US" sz="1600" dirty="0" smtClean="0"/>
              <a:t>를 이용해야 함</a:t>
            </a:r>
            <a:endParaRPr lang="en-US" altLang="ko-KR" sz="16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7293649" y="1209970"/>
            <a:ext cx="4593548" cy="1865126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/>
              <a:t>0	</a:t>
            </a:r>
            <a:r>
              <a:rPr lang="en-US" altLang="ko-KR" sz="1600" dirty="0" smtClean="0"/>
              <a:t>SATEMENT</a:t>
            </a:r>
            <a:endParaRPr lang="en-US" altLang="ko-KR" sz="1600" dirty="0"/>
          </a:p>
          <a:p>
            <a:pPr>
              <a:lnSpc>
                <a:spcPct val="120000"/>
              </a:lnSpc>
            </a:pPr>
            <a:r>
              <a:rPr lang="en-US" altLang="ko-KR" sz="1600" dirty="0"/>
              <a:t>10 	</a:t>
            </a:r>
            <a:r>
              <a:rPr lang="en-US" altLang="ko-KR" sz="1600" dirty="0" smtClean="0"/>
              <a:t>VIEW</a:t>
            </a:r>
            <a:endParaRPr lang="en-US" altLang="ko-KR" sz="1600" dirty="0"/>
          </a:p>
          <a:p>
            <a:pPr>
              <a:lnSpc>
                <a:spcPct val="120000"/>
              </a:lnSpc>
            </a:pPr>
            <a:r>
              <a:rPr lang="en-US" altLang="ko-KR" sz="1600" dirty="0"/>
              <a:t>49857	COUNT </a:t>
            </a:r>
            <a:endParaRPr lang="en-US" altLang="ko-KR" sz="1600" b="1" dirty="0"/>
          </a:p>
          <a:p>
            <a:pPr>
              <a:lnSpc>
                <a:spcPct val="120000"/>
              </a:lnSpc>
            </a:pPr>
            <a:r>
              <a:rPr lang="en-US" altLang="ko-KR" sz="1600" dirty="0"/>
              <a:t>49857	VIEW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rgbClr val="C00000"/>
                </a:solidFill>
              </a:rPr>
              <a:t>49857	SORT ORDER BY </a:t>
            </a:r>
          </a:p>
          <a:p>
            <a:pPr>
              <a:lnSpc>
                <a:spcPct val="120000"/>
              </a:lnSpc>
            </a:pPr>
            <a:r>
              <a:rPr lang="en-US" altLang="ko-KR" sz="1600" dirty="0"/>
              <a:t>49857	TABLE ACCESS FULL </a:t>
            </a:r>
            <a:r>
              <a:rPr lang="ko-KR" altLang="en-US" sz="1600" dirty="0" err="1"/>
              <a:t>종목거래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38233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87920" y="272716"/>
            <a:ext cx="829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accent1"/>
                </a:solidFill>
              </a:rPr>
              <a:t>5.4.4</a:t>
            </a:r>
            <a:endParaRPr lang="ko-KR" altLang="en-US" sz="24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19510" y="272716"/>
            <a:ext cx="37672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분석함수에서 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Top N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소트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33063" y="1131692"/>
            <a:ext cx="10403810" cy="654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 smtClean="0"/>
              <a:t>윈도우 함수 중 </a:t>
            </a:r>
            <a:r>
              <a:rPr lang="en-US" altLang="ko-KR" sz="1600" dirty="0" smtClean="0"/>
              <a:t>rank</a:t>
            </a:r>
            <a:r>
              <a:rPr lang="ko-KR" altLang="en-US" sz="1600" dirty="0" smtClean="0"/>
              <a:t>나 </a:t>
            </a:r>
            <a:r>
              <a:rPr lang="en-US" altLang="ko-KR" sz="1600" dirty="0" err="1" smtClean="0"/>
              <a:t>row_number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함수는 </a:t>
            </a:r>
            <a:r>
              <a:rPr lang="en-US" altLang="ko-KR" sz="1600" dirty="0" smtClean="0"/>
              <a:t>max </a:t>
            </a:r>
            <a:r>
              <a:rPr lang="ko-KR" altLang="en-US" sz="1600" dirty="0" smtClean="0"/>
              <a:t>함수보다 소트 부하가 적음 </a:t>
            </a:r>
            <a:r>
              <a:rPr lang="en-US" altLang="ko-KR" sz="1600" dirty="0" smtClean="0"/>
              <a:t>-&gt; TOP N </a:t>
            </a:r>
            <a:r>
              <a:rPr lang="ko-KR" altLang="en-US" sz="1600" dirty="0" smtClean="0"/>
              <a:t>소트 알고리즘이 작동함</a:t>
            </a:r>
            <a:endParaRPr lang="en-US" altLang="ko-KR" sz="1600" dirty="0" smtClean="0"/>
          </a:p>
          <a:p>
            <a:pPr>
              <a:lnSpc>
                <a:spcPct val="120000"/>
              </a:lnSpc>
            </a:pP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384338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125029" y="872277"/>
            <a:ext cx="6561520" cy="4483771"/>
            <a:chOff x="6774353" y="310803"/>
            <a:chExt cx="5912196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3435003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5.1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774353" y="3350782"/>
              <a:ext cx="591219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소트 연산에 대한 이해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87920" y="272716"/>
            <a:ext cx="829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accent1"/>
                </a:solidFill>
              </a:rPr>
              <a:t>5.1.1</a:t>
            </a:r>
            <a:endParaRPr lang="ko-KR" altLang="en-US" sz="24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19510" y="272716"/>
            <a:ext cx="2284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소트 수행 과정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33E35D-5D7C-9775-C063-E4161DFEE7C5}"/>
              </a:ext>
            </a:extLst>
          </p:cNvPr>
          <p:cNvSpPr/>
          <p:nvPr/>
        </p:nvSpPr>
        <p:spPr>
          <a:xfrm>
            <a:off x="544037" y="4953003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2229259" y="5254175"/>
            <a:ext cx="2549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 smtClean="0">
                <a:solidFill>
                  <a:schemeClr val="bg1"/>
                </a:solidFill>
              </a:rPr>
              <a:t>PGA (Sort Area)</a:t>
            </a:r>
            <a:endParaRPr lang="ko-KR" altLang="en-US" sz="3200" spc="-300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881CF8-446C-F0A6-C23F-73C4527DDE49}"/>
              </a:ext>
            </a:extLst>
          </p:cNvPr>
          <p:cNvSpPr/>
          <p:nvPr/>
        </p:nvSpPr>
        <p:spPr>
          <a:xfrm>
            <a:off x="544039" y="1436234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2229260" y="1737403"/>
            <a:ext cx="2549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 smtClean="0">
                <a:solidFill>
                  <a:schemeClr val="bg1"/>
                </a:solidFill>
              </a:rPr>
              <a:t>PGA (Sort Area)</a:t>
            </a:r>
            <a:endParaRPr lang="ko-KR" altLang="en-US" sz="3200" spc="-300" dirty="0">
              <a:solidFill>
                <a:schemeClr val="bg1"/>
              </a:solidFill>
            </a:endParaRPr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0C095E96-C995-F11E-293F-F485FC4E3223}"/>
              </a:ext>
            </a:extLst>
          </p:cNvPr>
          <p:cNvSpPr/>
          <p:nvPr/>
        </p:nvSpPr>
        <p:spPr>
          <a:xfrm rot="10800000">
            <a:off x="3364237" y="2775362"/>
            <a:ext cx="279134" cy="240633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4B4394-508A-F880-4605-DC3ED74B1F1F}"/>
              </a:ext>
            </a:extLst>
          </p:cNvPr>
          <p:cNvSpPr/>
          <p:nvPr/>
        </p:nvSpPr>
        <p:spPr>
          <a:xfrm>
            <a:off x="544038" y="3194618"/>
            <a:ext cx="5919537" cy="11871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1202062" y="3495788"/>
            <a:ext cx="4603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 smtClean="0">
                <a:solidFill>
                  <a:schemeClr val="bg1"/>
                </a:solidFill>
              </a:rPr>
              <a:t>Temp </a:t>
            </a:r>
            <a:r>
              <a:rPr lang="en-US" altLang="ko-KR" sz="3200" spc="-300" dirty="0" err="1" smtClean="0">
                <a:solidFill>
                  <a:schemeClr val="bg1"/>
                </a:solidFill>
              </a:rPr>
              <a:t>Tablespace</a:t>
            </a:r>
            <a:r>
              <a:rPr lang="en-US" altLang="ko-KR" sz="3200" spc="-300" dirty="0" smtClean="0">
                <a:solidFill>
                  <a:schemeClr val="bg1"/>
                </a:solidFill>
              </a:rPr>
              <a:t> – Sort Runs</a:t>
            </a:r>
            <a:endParaRPr lang="ko-KR" altLang="en-US" sz="3200" spc="-300" dirty="0">
              <a:solidFill>
                <a:schemeClr val="bg1"/>
              </a:solidFill>
            </a:endParaRPr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8AECA5E6-28CC-9BFF-90A6-0B495ACFC4F9}"/>
              </a:ext>
            </a:extLst>
          </p:cNvPr>
          <p:cNvSpPr/>
          <p:nvPr/>
        </p:nvSpPr>
        <p:spPr>
          <a:xfrm rot="10800000">
            <a:off x="3364237" y="4533746"/>
            <a:ext cx="279134" cy="240633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786494" y="4470387"/>
            <a:ext cx="1349985" cy="369332"/>
          </a:xfrm>
          <a:prstGeom prst="rect">
            <a:avLst/>
          </a:prstGeom>
          <a:solidFill>
            <a:schemeClr val="accent6">
              <a:lumMod val="25000"/>
              <a:lumOff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Run Merge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6840948" y="2775362"/>
            <a:ext cx="4770481" cy="0"/>
          </a:xfrm>
          <a:prstGeom prst="line">
            <a:avLst/>
          </a:prstGeom>
          <a:ln w="57150">
            <a:solidFill>
              <a:schemeClr val="accent6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840948" y="6331362"/>
            <a:ext cx="4799509" cy="0"/>
          </a:xfrm>
          <a:prstGeom prst="line">
            <a:avLst/>
          </a:prstGeom>
          <a:ln w="57150">
            <a:solidFill>
              <a:schemeClr val="accent6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6976860" y="1436234"/>
            <a:ext cx="0" cy="1187116"/>
          </a:xfrm>
          <a:prstGeom prst="straightConnector1">
            <a:avLst/>
          </a:prstGeom>
          <a:ln w="57150">
            <a:solidFill>
              <a:schemeClr val="accent6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9124974" y="1436234"/>
            <a:ext cx="0" cy="4703885"/>
          </a:xfrm>
          <a:prstGeom prst="straightConnector1">
            <a:avLst/>
          </a:prstGeom>
          <a:ln w="57150">
            <a:solidFill>
              <a:schemeClr val="accent6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35462" y="1598903"/>
            <a:ext cx="1685974" cy="861774"/>
          </a:xfrm>
          <a:prstGeom prst="rect">
            <a:avLst/>
          </a:prstGeom>
          <a:solidFill>
            <a:schemeClr val="accent6">
              <a:lumMod val="25000"/>
              <a:lumOff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/>
              <a:t>메모리 소트</a:t>
            </a:r>
            <a:endParaRPr lang="en-US" altLang="ko-KR" sz="1600" dirty="0" smtClean="0"/>
          </a:p>
          <a:p>
            <a:pPr algn="ctr"/>
            <a:r>
              <a:rPr lang="en-US" altLang="ko-KR" sz="1600" dirty="0" smtClean="0"/>
              <a:t>In-Memory Sort</a:t>
            </a:r>
          </a:p>
          <a:p>
            <a:pPr algn="ctr"/>
            <a:r>
              <a:rPr lang="en-US" altLang="ko-KR" sz="1600" dirty="0" err="1" smtClean="0"/>
              <a:t>Iternal</a:t>
            </a:r>
            <a:r>
              <a:rPr lang="en-US" altLang="ko-KR" sz="1600" dirty="0" smtClean="0"/>
              <a:t> Sort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276463" y="3012129"/>
            <a:ext cx="1327223" cy="830997"/>
          </a:xfrm>
          <a:prstGeom prst="rect">
            <a:avLst/>
          </a:prstGeom>
          <a:solidFill>
            <a:schemeClr val="accent6">
              <a:lumMod val="25000"/>
              <a:lumOff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/>
              <a:t>디스크 소트</a:t>
            </a:r>
            <a:endParaRPr lang="en-US" altLang="ko-KR" sz="1600" dirty="0" smtClean="0"/>
          </a:p>
          <a:p>
            <a:pPr algn="ctr"/>
            <a:r>
              <a:rPr lang="en-US" altLang="ko-KR" sz="1600" dirty="0" smtClean="0"/>
              <a:t>To-Disk Sort</a:t>
            </a:r>
          </a:p>
          <a:p>
            <a:pPr algn="ctr"/>
            <a:r>
              <a:rPr lang="en-US" altLang="ko-KR" sz="1600" dirty="0" smtClean="0"/>
              <a:t>Eternal Sort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274711" y="3930736"/>
            <a:ext cx="2854243" cy="1323439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수행 성능의 저하</a:t>
            </a:r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ko-KR" altLang="en-US" sz="1600" dirty="0" smtClean="0"/>
              <a:t>많은 서버 리소스 사용</a:t>
            </a:r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ko-KR" altLang="en-US" sz="1600" dirty="0" smtClean="0"/>
              <a:t>디스크 </a:t>
            </a:r>
            <a:r>
              <a:rPr lang="en-US" altLang="ko-KR" sz="1600" dirty="0" smtClean="0"/>
              <a:t>I/O </a:t>
            </a:r>
            <a:r>
              <a:rPr lang="ko-KR" altLang="en-US" sz="1600" dirty="0" smtClean="0"/>
              <a:t>발생</a:t>
            </a:r>
            <a:endParaRPr lang="en-US" altLang="ko-KR" sz="1600" dirty="0" smtClean="0"/>
          </a:p>
          <a:p>
            <a:pPr marL="285750" indent="-285750">
              <a:buFontTx/>
              <a:buChar char="-"/>
            </a:pPr>
            <a:r>
              <a:rPr lang="ko-KR" altLang="en-US" sz="1600" dirty="0" err="1" smtClean="0">
                <a:solidFill>
                  <a:srgbClr val="FF0000"/>
                </a:solidFill>
              </a:rPr>
              <a:t>부분범위</a:t>
            </a:r>
            <a:r>
              <a:rPr lang="ko-KR" altLang="en-US" sz="1600" dirty="0" smtClean="0">
                <a:solidFill>
                  <a:srgbClr val="FF0000"/>
                </a:solidFill>
              </a:rPr>
              <a:t> 처리 불가</a:t>
            </a:r>
            <a:r>
              <a:rPr lang="en-US" altLang="ko-KR" sz="1600" dirty="0">
                <a:solidFill>
                  <a:srgbClr val="FF0000"/>
                </a:solidFill>
              </a:rPr>
              <a:t/>
            </a:r>
            <a:br>
              <a:rPr lang="en-US" altLang="ko-KR" sz="1600" dirty="0">
                <a:solidFill>
                  <a:srgbClr val="FF0000"/>
                </a:solidFill>
              </a:rPr>
            </a:br>
            <a:r>
              <a:rPr lang="en-US" altLang="ko-KR" sz="1600" dirty="0" smtClean="0"/>
              <a:t>(OLTP</a:t>
            </a:r>
            <a:r>
              <a:rPr lang="ko-KR" altLang="en-US" sz="1600" dirty="0" smtClean="0"/>
              <a:t>환경 성능에 치명적</a:t>
            </a:r>
            <a:r>
              <a:rPr lang="en-US" altLang="ko-KR" sz="16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3605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87920" y="272716"/>
            <a:ext cx="829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accent1"/>
                </a:solidFill>
              </a:rPr>
              <a:t>5.1.1</a:t>
            </a:r>
            <a:endParaRPr lang="ko-KR" altLang="en-US" sz="24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19510" y="272716"/>
            <a:ext cx="2284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소트 수행 과정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ttps://velog.velcdn.com/images/wooncloud/post/151dafe7-c6a0-4b8a-bf31-d262075280d2/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66" y="1492167"/>
            <a:ext cx="11542396" cy="442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92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87920" y="272716"/>
            <a:ext cx="829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accent1"/>
                </a:solidFill>
              </a:rPr>
              <a:t>5.1.2</a:t>
            </a:r>
            <a:endParaRPr lang="ko-KR" altLang="en-US" sz="24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19510" y="272716"/>
            <a:ext cx="2605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소트 오퍼레이션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02456" y="1078659"/>
            <a:ext cx="1967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Sort Aggregate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784764" y="1551339"/>
            <a:ext cx="75409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전체 로우를 대상으로 집계를 수행할 때 </a:t>
            </a:r>
            <a:r>
              <a:rPr lang="en-US" altLang="ko-KR" dirty="0" smtClean="0"/>
              <a:t>ex) SUM, MAX, MIN, AVG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실제로 데이터를 정렬하지 않음</a:t>
            </a:r>
            <a:endParaRPr lang="en-US" altLang="ko-KR" dirty="0" smtClean="0"/>
          </a:p>
          <a:p>
            <a:r>
              <a:rPr lang="en-US" altLang="ko-KR" dirty="0" smtClean="0"/>
              <a:t>– Sort Area</a:t>
            </a:r>
            <a:r>
              <a:rPr lang="ko-KR" altLang="en-US" dirty="0" smtClean="0"/>
              <a:t>를 사용한다는 의미로 이해</a:t>
            </a:r>
            <a:endParaRPr lang="en-US" altLang="ko-KR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578" y="2200375"/>
            <a:ext cx="5088708" cy="3097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56" y="2689752"/>
            <a:ext cx="5257798" cy="260840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2456" y="5578992"/>
            <a:ext cx="1790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Sort Order By</a:t>
            </a:r>
            <a:endParaRPr lang="ko-KR" alt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784764" y="6051672"/>
            <a:ext cx="352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데이터를 정렬할 </a:t>
            </a:r>
            <a:r>
              <a:rPr lang="ko-KR" altLang="en-US" dirty="0" err="1" smtClean="0"/>
              <a:t>떄</a:t>
            </a:r>
            <a:r>
              <a:rPr lang="ko-KR" altLang="en-US" dirty="0" smtClean="0"/>
              <a:t> </a:t>
            </a:r>
            <a:r>
              <a:rPr lang="en-US" altLang="ko-KR" dirty="0" smtClean="0"/>
              <a:t>(Order By)</a:t>
            </a:r>
          </a:p>
        </p:txBody>
      </p:sp>
    </p:spTree>
    <p:extLst>
      <p:ext uri="{BB962C8B-B14F-4D97-AF65-F5344CB8AC3E}">
        <p14:creationId xmlns:p14="http://schemas.microsoft.com/office/powerpoint/2010/main" val="417999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87920" y="272716"/>
            <a:ext cx="829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1"/>
                </a:solidFill>
              </a:rPr>
              <a:t>5.1.2</a:t>
            </a:r>
            <a:endParaRPr lang="ko-KR" altLang="en-US" sz="24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19510" y="272716"/>
            <a:ext cx="2605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소트 오퍼레이션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02456" y="1355039"/>
            <a:ext cx="1814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Sort </a:t>
            </a:r>
            <a:r>
              <a:rPr lang="en-US" altLang="ko-KR" sz="2000" dirty="0" err="1" smtClean="0"/>
              <a:t>Broup</a:t>
            </a:r>
            <a:r>
              <a:rPr lang="en-US" altLang="ko-KR" sz="2000" dirty="0" smtClean="0"/>
              <a:t> By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784764" y="1827719"/>
            <a:ext cx="5549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err="1" smtClean="0"/>
              <a:t>소팅</a:t>
            </a:r>
            <a:r>
              <a:rPr lang="ko-KR" altLang="en-US" dirty="0" smtClean="0"/>
              <a:t> 알고리즘을 사용해 그룹별 집계를 수행할 때</a:t>
            </a:r>
            <a:endParaRPr lang="en-US" altLang="ko-KR" dirty="0" smtClean="0"/>
          </a:p>
        </p:txBody>
      </p:sp>
      <p:pic>
        <p:nvPicPr>
          <p:cNvPr id="3074" name="Picture 2" descr="https://velog.velcdn.com/images/kkyes1210/post/47242495-f5ea-44fd-bdce-3c86c1f14a4b/imag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84"/>
          <a:stretch/>
        </p:blipFill>
        <p:spPr bwMode="auto">
          <a:xfrm>
            <a:off x="4170366" y="2538188"/>
            <a:ext cx="7549630" cy="228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02456" y="2538188"/>
            <a:ext cx="3309362" cy="2308324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SELECT</a:t>
            </a:r>
          </a:p>
          <a:p>
            <a:r>
              <a:rPr lang="en-US" altLang="ko-KR" sz="1600" dirty="0"/>
              <a:t>  </a:t>
            </a:r>
            <a:r>
              <a:rPr lang="en-US" altLang="ko-KR" sz="1600" dirty="0" err="1"/>
              <a:t>deptno</a:t>
            </a:r>
            <a:endParaRPr lang="en-US" altLang="ko-KR" sz="1600" dirty="0"/>
          </a:p>
          <a:p>
            <a:r>
              <a:rPr lang="en-US" altLang="ko-KR" sz="1600" dirty="0"/>
              <a:t>  , SUM(</a:t>
            </a:r>
            <a:r>
              <a:rPr lang="en-US" altLang="ko-KR" sz="1600" dirty="0" err="1"/>
              <a:t>sal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  , MAX(</a:t>
            </a:r>
            <a:r>
              <a:rPr lang="en-US" altLang="ko-KR" sz="1600" dirty="0" err="1"/>
              <a:t>sal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  , MIN(</a:t>
            </a:r>
            <a:r>
              <a:rPr lang="en-US" altLang="ko-KR" sz="1600" dirty="0" err="1"/>
              <a:t>sal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  , AVG(</a:t>
            </a:r>
            <a:r>
              <a:rPr lang="en-US" altLang="ko-KR" sz="1600" dirty="0" err="1"/>
              <a:t>sal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FROM  </a:t>
            </a:r>
            <a:r>
              <a:rPr lang="en-US" altLang="ko-KR" sz="1600" dirty="0" err="1"/>
              <a:t>emp</a:t>
            </a:r>
            <a:endParaRPr lang="en-US" altLang="ko-KR" sz="1600" dirty="0"/>
          </a:p>
          <a:p>
            <a:r>
              <a:rPr lang="en-US" altLang="ko-KR" sz="1600" dirty="0"/>
              <a:t>GROUP BY </a:t>
            </a:r>
            <a:r>
              <a:rPr lang="en-US" altLang="ko-KR" sz="1600" dirty="0" err="1"/>
              <a:t>deptno</a:t>
            </a:r>
            <a:endParaRPr lang="en-US" altLang="ko-KR" sz="1600" dirty="0"/>
          </a:p>
          <a:p>
            <a:r>
              <a:rPr lang="en-US" altLang="ko-KR" sz="1600" dirty="0">
                <a:solidFill>
                  <a:srgbClr val="C00000"/>
                </a:solidFill>
              </a:rPr>
              <a:t>GROUP BY </a:t>
            </a:r>
            <a:r>
              <a:rPr lang="en-US" altLang="ko-KR" sz="1600" dirty="0" err="1">
                <a:solidFill>
                  <a:srgbClr val="C00000"/>
                </a:solidFill>
              </a:rPr>
              <a:t>deptno</a:t>
            </a:r>
            <a:r>
              <a:rPr lang="en-US" altLang="ko-KR" sz="1600" dirty="0">
                <a:solidFill>
                  <a:srgbClr val="C00000"/>
                </a:solidFill>
              </a:rPr>
              <a:t>;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2456" y="5105738"/>
            <a:ext cx="10878344" cy="830997"/>
          </a:xfrm>
          <a:prstGeom prst="rect">
            <a:avLst/>
          </a:prstGeom>
          <a:solidFill>
            <a:schemeClr val="accent6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쿼리에서 </a:t>
            </a:r>
            <a:r>
              <a:rPr lang="en-US" altLang="ko-KR" sz="1600" dirty="0" smtClean="0"/>
              <a:t>Group by </a:t>
            </a:r>
            <a:r>
              <a:rPr lang="ko-KR" altLang="en-US" sz="1600" dirty="0" smtClean="0"/>
              <a:t>절 뒤에 </a:t>
            </a:r>
            <a:r>
              <a:rPr lang="en-US" altLang="ko-KR" sz="1600" u="sng" dirty="0" smtClean="0"/>
              <a:t>Order by </a:t>
            </a:r>
            <a:r>
              <a:rPr lang="ko-KR" altLang="en-US" sz="1600" u="sng" dirty="0" smtClean="0"/>
              <a:t>절을 명시하지 않는 경우</a:t>
            </a:r>
            <a:r>
              <a:rPr lang="en-US" altLang="ko-KR" sz="1600" u="sng" dirty="0" smtClean="0"/>
              <a:t>, Hash Group By</a:t>
            </a:r>
            <a:r>
              <a:rPr lang="ko-KR" altLang="en-US" sz="1600" dirty="0" smtClean="0"/>
              <a:t>로 </a:t>
            </a:r>
            <a:r>
              <a:rPr lang="ko-KR" altLang="en-US" sz="1600" dirty="0" err="1" smtClean="0"/>
              <a:t>해싱</a:t>
            </a:r>
            <a:r>
              <a:rPr lang="ko-KR" altLang="en-US" sz="1600" dirty="0" smtClean="0"/>
              <a:t> 알고리즘을 사용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ko-KR" altLang="en-US" sz="1600" dirty="0" err="1" smtClean="0"/>
              <a:t>해싱</a:t>
            </a:r>
            <a:r>
              <a:rPr lang="ko-KR" altLang="en-US" sz="1600" dirty="0" smtClean="0"/>
              <a:t> 알고리즘은 </a:t>
            </a:r>
            <a:r>
              <a:rPr lang="ko-KR" altLang="en-US" sz="1600" u="sng" dirty="0" smtClean="0"/>
              <a:t>정렬 순서를 보장하지 않으므로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정렬된 </a:t>
            </a:r>
            <a:r>
              <a:rPr lang="ko-KR" altLang="en-US" sz="1600" dirty="0" err="1" smtClean="0"/>
              <a:t>그룹핑</a:t>
            </a:r>
            <a:r>
              <a:rPr lang="ko-KR" altLang="en-US" sz="1600" dirty="0" smtClean="0"/>
              <a:t> 결과가 필요한 경우 반드시 </a:t>
            </a:r>
            <a:r>
              <a:rPr lang="en-US" altLang="ko-KR" sz="1600" dirty="0" smtClean="0"/>
              <a:t>Order By</a:t>
            </a:r>
            <a:r>
              <a:rPr lang="ko-KR" altLang="en-US" sz="1600" dirty="0" smtClean="0"/>
              <a:t>를 명시 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144457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87920" y="272716"/>
            <a:ext cx="829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1"/>
                </a:solidFill>
              </a:rPr>
              <a:t>5.1.2</a:t>
            </a:r>
            <a:endParaRPr lang="ko-KR" altLang="en-US" sz="24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19510" y="272716"/>
            <a:ext cx="2605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소트 오퍼레이션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02456" y="1355039"/>
            <a:ext cx="1587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Sort Unique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784764" y="1827719"/>
            <a:ext cx="10419840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중복 제거를 위해 수행되는 정렬 연산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 smtClean="0"/>
              <a:t>서브쿼리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Unnesting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옵티마이저가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서브쿼리를 일반 </a:t>
            </a:r>
            <a:r>
              <a:rPr lang="ko-KR" altLang="en-US" dirty="0" err="1" smtClean="0">
                <a:solidFill>
                  <a:schemeClr val="bg1">
                    <a:lumMod val="65000"/>
                  </a:schemeClr>
                </a:solidFill>
              </a:rPr>
              <a:t>조인문으로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</a:rPr>
              <a:t> 변환하는 것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  <a:r>
              <a:rPr lang="ko-KR" altLang="en-US" dirty="0" smtClean="0"/>
              <a:t>에서</a:t>
            </a:r>
            <a:r>
              <a:rPr lang="en-US" altLang="ko-KR" dirty="0" smtClean="0"/>
              <a:t>,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 smtClean="0"/>
              <a:t>Unnesting</a:t>
            </a:r>
            <a:r>
              <a:rPr lang="ko-KR" altLang="en-US" dirty="0" smtClean="0"/>
              <a:t>된 </a:t>
            </a:r>
            <a:r>
              <a:rPr lang="ko-KR" altLang="en-US" dirty="0" err="1" smtClean="0"/>
              <a:t>서브쿼리가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M</a:t>
            </a:r>
            <a:r>
              <a:rPr lang="ko-KR" altLang="en-US" dirty="0" smtClean="0"/>
              <a:t>쪽 집합이면</a:t>
            </a:r>
            <a:r>
              <a:rPr lang="en-US" altLang="ko-KR" dirty="0" smtClean="0"/>
              <a:t>(1</a:t>
            </a:r>
            <a:r>
              <a:rPr lang="ko-KR" altLang="en-US" dirty="0" smtClean="0"/>
              <a:t>쪽 집합이더라도 조인 컬럼이 </a:t>
            </a:r>
            <a:r>
              <a:rPr lang="en-US" altLang="ko-KR" dirty="0" smtClean="0"/>
              <a:t>Unique </a:t>
            </a:r>
            <a:r>
              <a:rPr lang="ko-KR" altLang="en-US" dirty="0" smtClean="0"/>
              <a:t>인덱스가 없으면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ko-KR" altLang="en-US" dirty="0" smtClean="0"/>
              <a:t>메인 쿼리와 조인하기 전에 중복 레코드를 제거해야 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때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/>
              <a:t>UNION, MINUS, INTERSECT </a:t>
            </a:r>
            <a:r>
              <a:rPr lang="ko-KR" altLang="en-US" dirty="0" smtClean="0"/>
              <a:t>같은 집합 연산자를 사용할 때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/>
              <a:t>DISTINCT </a:t>
            </a:r>
            <a:r>
              <a:rPr lang="ko-KR" altLang="en-US" dirty="0" smtClean="0"/>
              <a:t>연산자를 사용할 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 smtClean="0"/>
              <a:t>단 </a:t>
            </a:r>
            <a:r>
              <a:rPr lang="en-US" altLang="ko-KR" dirty="0" smtClean="0"/>
              <a:t>Group By</a:t>
            </a:r>
            <a:r>
              <a:rPr lang="ko-KR" altLang="en-US" dirty="0" smtClean="0"/>
              <a:t>의 경우와 같이 </a:t>
            </a:r>
            <a:r>
              <a:rPr lang="en-US" altLang="ko-KR" dirty="0" smtClean="0"/>
              <a:t>Order By</a:t>
            </a:r>
            <a:r>
              <a:rPr lang="ko-KR" altLang="en-US" dirty="0" smtClean="0"/>
              <a:t>를 생략할 경우 </a:t>
            </a:r>
            <a:r>
              <a:rPr lang="en-US" altLang="ko-KR" dirty="0" smtClean="0"/>
              <a:t>Hash Unique</a:t>
            </a:r>
            <a:r>
              <a:rPr lang="ko-KR" altLang="en-US" dirty="0" smtClean="0"/>
              <a:t>를 사용함</a:t>
            </a:r>
            <a:r>
              <a:rPr lang="en-US" altLang="ko-K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6069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87920" y="272716"/>
            <a:ext cx="829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1"/>
                </a:solidFill>
              </a:rPr>
              <a:t>5.1.2</a:t>
            </a:r>
            <a:endParaRPr lang="ko-KR" altLang="en-US" sz="24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19510" y="272716"/>
            <a:ext cx="2605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smtClean="0">
                <a:solidFill>
                  <a:schemeClr val="accent1"/>
                </a:solidFill>
              </a:rPr>
              <a:t>소트 오퍼레이션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02456" y="1355039"/>
            <a:ext cx="1213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Sort Join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784764" y="1827719"/>
            <a:ext cx="342112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소트 머지 조인을 수행할 때 </a:t>
            </a:r>
            <a:endParaRPr lang="en-US" altLang="ko-KR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602456" y="2796948"/>
            <a:ext cx="1709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Window Sort</a:t>
            </a:r>
            <a:endParaRPr lang="ko-KR" alt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784764" y="3269628"/>
            <a:ext cx="425469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윈도우 함수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분석 함수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수행할 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47167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</TotalTime>
  <Words>1415</Words>
  <Application>Microsoft Office PowerPoint</Application>
  <PresentationFormat>와이드스크린</PresentationFormat>
  <Paragraphs>333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73</cp:revision>
  <dcterms:created xsi:type="dcterms:W3CDTF">2022-08-03T01:14:38Z</dcterms:created>
  <dcterms:modified xsi:type="dcterms:W3CDTF">2025-11-04T05:21:26Z</dcterms:modified>
</cp:coreProperties>
</file>